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72" r:id="rId3"/>
    <p:sldId id="280" r:id="rId4"/>
    <p:sldId id="273" r:id="rId5"/>
    <p:sldId id="277" r:id="rId6"/>
    <p:sldId id="274" r:id="rId7"/>
    <p:sldId id="276" r:id="rId8"/>
    <p:sldId id="275" r:id="rId9"/>
    <p:sldId id="278" r:id="rId10"/>
    <p:sldId id="27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g Moes Nørgaard" initials="SMN" lastIdx="2" clrIdx="0">
    <p:extLst>
      <p:ext uri="{19B8F6BF-5375-455C-9EA6-DF929625EA0E}">
        <p15:presenceInfo xmlns:p15="http://schemas.microsoft.com/office/powerpoint/2012/main" userId="S-1-5-21-2100284113-1573851820-878952375-306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3705A"/>
    <a:srgbClr val="B9513F"/>
    <a:srgbClr val="05506C"/>
    <a:srgbClr val="0C9DC4"/>
    <a:srgbClr val="39BA9B"/>
    <a:srgbClr val="4DC196"/>
    <a:srgbClr val="056B6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96" autoAdjust="0"/>
    <p:restoredTop sz="94660"/>
  </p:normalViewPr>
  <p:slideViewPr>
    <p:cSldViewPr snapToGrid="0" showGuides="1">
      <p:cViewPr varScale="1">
        <p:scale>
          <a:sx n="104" d="100"/>
          <a:sy n="104" d="100"/>
        </p:scale>
        <p:origin x="144" y="55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regneark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regneark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regneark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regneark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regneark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regneark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regneark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'Ark1'!$B$1</c:f>
              <c:strCache>
                <c:ptCount val="1"/>
                <c:pt idx="0">
                  <c:v>Kolonne1</c:v>
                </c:pt>
              </c:strCache>
            </c:strRef>
          </c:tx>
          <c:spPr>
            <a:ln>
              <a:solidFill>
                <a:schemeClr val="accent1">
                  <a:lumMod val="50000"/>
                </a:schemeClr>
              </a:solidFill>
            </a:ln>
          </c:spPr>
          <c:dPt>
            <c:idx val="0"/>
            <c:bubble3D val="0"/>
            <c:spPr>
              <a:solidFill>
                <a:schemeClr val="accent1">
                  <a:shade val="53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2-D01B-4C90-A08C-08023A3DD1E6}"/>
              </c:ext>
            </c:extLst>
          </c:dPt>
          <c:dPt>
            <c:idx val="1"/>
            <c:bubble3D val="0"/>
            <c:spPr>
              <a:solidFill>
                <a:schemeClr val="accent1">
                  <a:shade val="76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3-D01B-4C90-A08C-08023A3DD1E6}"/>
              </c:ext>
            </c:extLst>
          </c:dPt>
          <c:dPt>
            <c:idx val="2"/>
            <c:bubble3D val="0"/>
            <c:spPr>
              <a:solidFill>
                <a:schemeClr val="accent1"/>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1-D01B-4C90-A08C-08023A3DD1E6}"/>
              </c:ext>
            </c:extLst>
          </c:dPt>
          <c:dPt>
            <c:idx val="3"/>
            <c:bubble3D val="0"/>
            <c:spPr>
              <a:solidFill>
                <a:schemeClr val="accent1">
                  <a:tint val="77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7-AEF2-4B0C-93FF-84D97D59FA45}"/>
              </c:ext>
            </c:extLst>
          </c:dPt>
          <c:dPt>
            <c:idx val="4"/>
            <c:bubble3D val="0"/>
            <c:spPr>
              <a:solidFill>
                <a:schemeClr val="accent1">
                  <a:tint val="54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4-D01B-4C90-A08C-08023A3DD1E6}"/>
              </c:ext>
            </c:extLst>
          </c:dPt>
          <c:dLbls>
            <c:dLbl>
              <c:idx val="1"/>
              <c:layout>
                <c:manualLayout>
                  <c:x val="8.4211655328339657E-3"/>
                  <c:y val="9.7832840110387329E-2"/>
                </c:manualLayout>
              </c:layout>
              <c:tx>
                <c:rich>
                  <a:bodyPr/>
                  <a:lstStyle/>
                  <a:p>
                    <a:fld id="{25A0C7FA-E476-4FED-ABD2-D95CA9F33427}" type="PERCENTAGE">
                      <a:rPr lang="en-US" smtClean="0"/>
                      <a:pPr/>
                      <a:t>[PROCENTDEL]</a:t>
                    </a:fld>
                    <a:endParaRPr lang="da-DK"/>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01B-4C90-A08C-08023A3DD1E6}"/>
                </c:ext>
              </c:extLst>
            </c:dLbl>
            <c:dLbl>
              <c:idx val="2"/>
              <c:layout>
                <c:manualLayout>
                  <c:x val="8.0315457560356865E-2"/>
                  <c:y val="0.2044714502068121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01B-4C90-A08C-08023A3DD1E6}"/>
                </c:ext>
              </c:extLst>
            </c:dLbl>
            <c:dLbl>
              <c:idx val="4"/>
              <c:layout>
                <c:manualLayout>
                  <c:x val="5.9222776033785181E-2"/>
                  <c:y val="0.1002116064356728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D01B-4C90-A08C-08023A3DD1E6}"/>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da-DK"/>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'Ark1'!$A$2:$A$6</c:f>
              <c:strCache>
                <c:ptCount val="5"/>
                <c:pt idx="0">
                  <c:v>Meget tilfreds</c:v>
                </c:pt>
                <c:pt idx="1">
                  <c:v>Tilfreds</c:v>
                </c:pt>
                <c:pt idx="2">
                  <c:v>Nogenlunde tilfreds</c:v>
                </c:pt>
                <c:pt idx="3">
                  <c:v>Utilfreds</c:v>
                </c:pt>
                <c:pt idx="4">
                  <c:v>Meget utilfreds</c:v>
                </c:pt>
              </c:strCache>
            </c:strRef>
          </c:cat>
          <c:val>
            <c:numRef>
              <c:f>'Ark1'!$B$2:$B$6</c:f>
              <c:numCache>
                <c:formatCode>General</c:formatCode>
                <c:ptCount val="5"/>
                <c:pt idx="0">
                  <c:v>595</c:v>
                </c:pt>
                <c:pt idx="1">
                  <c:v>84</c:v>
                </c:pt>
                <c:pt idx="2">
                  <c:v>7</c:v>
                </c:pt>
                <c:pt idx="4">
                  <c:v>2</c:v>
                </c:pt>
              </c:numCache>
            </c:numRef>
          </c:val>
          <c:extLst>
            <c:ext xmlns:c16="http://schemas.microsoft.com/office/drawing/2014/chart" uri="{C3380CC4-5D6E-409C-BE32-E72D297353CC}">
              <c16:uniqueId val="{00000000-D01B-4C90-A08C-08023A3DD1E6}"/>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da-DK"/>
        </a:p>
      </c:txPr>
    </c:legend>
    <c:plotVisOnly val="1"/>
    <c:dispBlanksAs val="gap"/>
    <c:showDLblsOverMax val="0"/>
  </c:chart>
  <c:spPr>
    <a:noFill/>
    <a:ln w="9525" cap="flat" cmpd="sng" algn="ctr">
      <a:noFill/>
      <a:round/>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'Ark1'!$B$1</c:f>
              <c:strCache>
                <c:ptCount val="1"/>
                <c:pt idx="0">
                  <c:v>Kolonne1</c:v>
                </c:pt>
              </c:strCache>
            </c:strRef>
          </c:tx>
          <c:spPr>
            <a:ln>
              <a:solidFill>
                <a:schemeClr val="accent1">
                  <a:lumMod val="50000"/>
                </a:schemeClr>
              </a:solidFill>
            </a:ln>
          </c:spPr>
          <c:dPt>
            <c:idx val="0"/>
            <c:bubble3D val="0"/>
            <c:spPr>
              <a:solidFill>
                <a:schemeClr val="accent1">
                  <a:shade val="53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1-DFAA-418B-9312-C729BF23D09E}"/>
              </c:ext>
            </c:extLst>
          </c:dPt>
          <c:dPt>
            <c:idx val="1"/>
            <c:bubble3D val="0"/>
            <c:spPr>
              <a:solidFill>
                <a:schemeClr val="accent1">
                  <a:shade val="76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3-DFAA-418B-9312-C729BF23D09E}"/>
              </c:ext>
            </c:extLst>
          </c:dPt>
          <c:dPt>
            <c:idx val="2"/>
            <c:bubble3D val="0"/>
            <c:spPr>
              <a:solidFill>
                <a:schemeClr val="accent1"/>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5-DFAA-418B-9312-C729BF23D09E}"/>
              </c:ext>
            </c:extLst>
          </c:dPt>
          <c:dPt>
            <c:idx val="3"/>
            <c:bubble3D val="0"/>
            <c:spPr>
              <a:solidFill>
                <a:schemeClr val="accent1">
                  <a:tint val="77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7-DFAA-418B-9312-C729BF23D09E}"/>
              </c:ext>
            </c:extLst>
          </c:dPt>
          <c:dPt>
            <c:idx val="4"/>
            <c:bubble3D val="0"/>
            <c:spPr>
              <a:solidFill>
                <a:schemeClr val="accent1">
                  <a:tint val="54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9-DFAA-418B-9312-C729BF23D09E}"/>
              </c:ext>
            </c:extLst>
          </c:dPt>
          <c:dLbls>
            <c:dLbl>
              <c:idx val="1"/>
              <c:layout>
                <c:manualLayout>
                  <c:x val="8.4211655328339657E-3"/>
                  <c:y val="9.7832840110387329E-2"/>
                </c:manualLayout>
              </c:layout>
              <c:tx>
                <c:rich>
                  <a:bodyPr/>
                  <a:lstStyle/>
                  <a:p>
                    <a:fld id="{25A0C7FA-E476-4FED-ABD2-D95CA9F33427}" type="PERCENTAGE">
                      <a:rPr lang="en-US" smtClean="0"/>
                      <a:pPr/>
                      <a:t>[PROCENTDEL]</a:t>
                    </a:fld>
                    <a:endParaRPr lang="da-DK"/>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FAA-418B-9312-C729BF23D09E}"/>
                </c:ext>
              </c:extLst>
            </c:dLbl>
            <c:dLbl>
              <c:idx val="2"/>
              <c:layout>
                <c:manualLayout>
                  <c:x val="8.0315457560356865E-2"/>
                  <c:y val="0.2044714502068121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FAA-418B-9312-C729BF23D09E}"/>
                </c:ext>
              </c:extLst>
            </c:dLbl>
            <c:dLbl>
              <c:idx val="4"/>
              <c:layout>
                <c:manualLayout>
                  <c:x val="5.9222776033785181E-2"/>
                  <c:y val="0.1002116064356728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FAA-418B-9312-C729BF23D09E}"/>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da-DK"/>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'Ark1'!$A$2:$A$6</c:f>
              <c:strCache>
                <c:ptCount val="5"/>
                <c:pt idx="0">
                  <c:v>Meget tilfreds</c:v>
                </c:pt>
                <c:pt idx="1">
                  <c:v>Tilfreds</c:v>
                </c:pt>
                <c:pt idx="2">
                  <c:v>Nogenlunde tilfreds</c:v>
                </c:pt>
                <c:pt idx="3">
                  <c:v>Utilfreds</c:v>
                </c:pt>
                <c:pt idx="4">
                  <c:v>Meget utilfreds</c:v>
                </c:pt>
              </c:strCache>
            </c:strRef>
          </c:cat>
          <c:val>
            <c:numRef>
              <c:f>'Ark1'!$B$2:$B$6</c:f>
              <c:numCache>
                <c:formatCode>General</c:formatCode>
                <c:ptCount val="5"/>
                <c:pt idx="0">
                  <c:v>315</c:v>
                </c:pt>
                <c:pt idx="1">
                  <c:v>57</c:v>
                </c:pt>
                <c:pt idx="2">
                  <c:v>6</c:v>
                </c:pt>
                <c:pt idx="4">
                  <c:v>1</c:v>
                </c:pt>
              </c:numCache>
            </c:numRef>
          </c:val>
          <c:extLst>
            <c:ext xmlns:c16="http://schemas.microsoft.com/office/drawing/2014/chart" uri="{C3380CC4-5D6E-409C-BE32-E72D297353CC}">
              <c16:uniqueId val="{0000000A-DFAA-418B-9312-C729BF23D09E}"/>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da-DK"/>
        </a:p>
      </c:txPr>
    </c:legend>
    <c:plotVisOnly val="1"/>
    <c:dispBlanksAs val="gap"/>
    <c:showDLblsOverMax val="0"/>
  </c:chart>
  <c:spPr>
    <a:noFill/>
    <a:ln w="9525" cap="flat" cmpd="sng" algn="ctr">
      <a:noFill/>
      <a:round/>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'Ark1'!$B$1</c:f>
              <c:strCache>
                <c:ptCount val="1"/>
                <c:pt idx="0">
                  <c:v>Kolonne1</c:v>
                </c:pt>
              </c:strCache>
            </c:strRef>
          </c:tx>
          <c:spPr>
            <a:ln>
              <a:solidFill>
                <a:schemeClr val="accent1">
                  <a:lumMod val="50000"/>
                </a:schemeClr>
              </a:solidFill>
            </a:ln>
          </c:spPr>
          <c:dPt>
            <c:idx val="0"/>
            <c:bubble3D val="0"/>
            <c:spPr>
              <a:solidFill>
                <a:schemeClr val="accent1">
                  <a:shade val="53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1-C144-43D3-8DB4-7F08B8E92FC9}"/>
              </c:ext>
            </c:extLst>
          </c:dPt>
          <c:dPt>
            <c:idx val="1"/>
            <c:bubble3D val="0"/>
            <c:spPr>
              <a:solidFill>
                <a:schemeClr val="accent1">
                  <a:shade val="76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3-C144-43D3-8DB4-7F08B8E92FC9}"/>
              </c:ext>
            </c:extLst>
          </c:dPt>
          <c:dPt>
            <c:idx val="2"/>
            <c:bubble3D val="0"/>
            <c:spPr>
              <a:solidFill>
                <a:schemeClr val="accent1"/>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5-C144-43D3-8DB4-7F08B8E92FC9}"/>
              </c:ext>
            </c:extLst>
          </c:dPt>
          <c:dPt>
            <c:idx val="3"/>
            <c:bubble3D val="0"/>
            <c:spPr>
              <a:solidFill>
                <a:schemeClr val="accent1">
                  <a:tint val="77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7-C144-43D3-8DB4-7F08B8E92FC9}"/>
              </c:ext>
            </c:extLst>
          </c:dPt>
          <c:dPt>
            <c:idx val="4"/>
            <c:bubble3D val="0"/>
            <c:spPr>
              <a:solidFill>
                <a:schemeClr val="accent1">
                  <a:tint val="54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9-C144-43D3-8DB4-7F08B8E92FC9}"/>
              </c:ext>
            </c:extLst>
          </c:dPt>
          <c:dLbls>
            <c:dLbl>
              <c:idx val="1"/>
              <c:layout>
                <c:manualLayout>
                  <c:x val="8.4211655328339657E-3"/>
                  <c:y val="9.7832840110387329E-2"/>
                </c:manualLayout>
              </c:layout>
              <c:tx>
                <c:rich>
                  <a:bodyPr/>
                  <a:lstStyle/>
                  <a:p>
                    <a:fld id="{25A0C7FA-E476-4FED-ABD2-D95CA9F33427}" type="PERCENTAGE">
                      <a:rPr lang="en-US" smtClean="0"/>
                      <a:pPr/>
                      <a:t>[PROCENTDEL]</a:t>
                    </a:fld>
                    <a:endParaRPr lang="da-DK"/>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144-43D3-8DB4-7F08B8E92FC9}"/>
                </c:ext>
              </c:extLst>
            </c:dLbl>
            <c:dLbl>
              <c:idx val="2"/>
              <c:layout>
                <c:manualLayout>
                  <c:x val="8.0315457560356865E-2"/>
                  <c:y val="0.2044714502068121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144-43D3-8DB4-7F08B8E92FC9}"/>
                </c:ext>
              </c:extLst>
            </c:dLbl>
            <c:dLbl>
              <c:idx val="4"/>
              <c:layout>
                <c:manualLayout>
                  <c:x val="5.9222776033785181E-2"/>
                  <c:y val="0.1002116064356728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144-43D3-8DB4-7F08B8E92FC9}"/>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da-DK"/>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'Ark1'!$A$2:$A$6</c:f>
              <c:strCache>
                <c:ptCount val="5"/>
                <c:pt idx="0">
                  <c:v>Meget tilfreds</c:v>
                </c:pt>
                <c:pt idx="1">
                  <c:v>Tilfreds</c:v>
                </c:pt>
                <c:pt idx="2">
                  <c:v>Nogenlunde tilfreds</c:v>
                </c:pt>
                <c:pt idx="3">
                  <c:v>Utilfreds</c:v>
                </c:pt>
                <c:pt idx="4">
                  <c:v>Meget utilfreds</c:v>
                </c:pt>
              </c:strCache>
            </c:strRef>
          </c:cat>
          <c:val>
            <c:numRef>
              <c:f>'Ark1'!$B$2:$B$6</c:f>
              <c:numCache>
                <c:formatCode>General</c:formatCode>
                <c:ptCount val="5"/>
                <c:pt idx="0">
                  <c:v>105</c:v>
                </c:pt>
                <c:pt idx="1">
                  <c:v>8</c:v>
                </c:pt>
              </c:numCache>
            </c:numRef>
          </c:val>
          <c:extLst>
            <c:ext xmlns:c16="http://schemas.microsoft.com/office/drawing/2014/chart" uri="{C3380CC4-5D6E-409C-BE32-E72D297353CC}">
              <c16:uniqueId val="{0000000A-C144-43D3-8DB4-7F08B8E92FC9}"/>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da-DK"/>
        </a:p>
      </c:txPr>
    </c:legend>
    <c:plotVisOnly val="1"/>
    <c:dispBlanksAs val="gap"/>
    <c:showDLblsOverMax val="0"/>
  </c:chart>
  <c:spPr>
    <a:noFill/>
    <a:ln w="9525" cap="flat" cmpd="sng" algn="ctr">
      <a:noFill/>
      <a:round/>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'Ark1'!$B$1</c:f>
              <c:strCache>
                <c:ptCount val="1"/>
                <c:pt idx="0">
                  <c:v>Kolonne1</c:v>
                </c:pt>
              </c:strCache>
            </c:strRef>
          </c:tx>
          <c:spPr>
            <a:ln>
              <a:solidFill>
                <a:schemeClr val="accent1">
                  <a:lumMod val="50000"/>
                </a:schemeClr>
              </a:solidFill>
            </a:ln>
          </c:spPr>
          <c:dPt>
            <c:idx val="0"/>
            <c:bubble3D val="0"/>
            <c:spPr>
              <a:solidFill>
                <a:schemeClr val="accent1">
                  <a:shade val="53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1-EA91-4F9F-89EE-992859F66F04}"/>
              </c:ext>
            </c:extLst>
          </c:dPt>
          <c:dPt>
            <c:idx val="1"/>
            <c:bubble3D val="0"/>
            <c:spPr>
              <a:solidFill>
                <a:schemeClr val="accent1">
                  <a:shade val="76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3-EA91-4F9F-89EE-992859F66F04}"/>
              </c:ext>
            </c:extLst>
          </c:dPt>
          <c:dPt>
            <c:idx val="2"/>
            <c:bubble3D val="0"/>
            <c:spPr>
              <a:solidFill>
                <a:schemeClr val="accent1"/>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5-EA91-4F9F-89EE-992859F66F04}"/>
              </c:ext>
            </c:extLst>
          </c:dPt>
          <c:dPt>
            <c:idx val="3"/>
            <c:bubble3D val="0"/>
            <c:spPr>
              <a:solidFill>
                <a:schemeClr val="accent1">
                  <a:tint val="77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7-EA91-4F9F-89EE-992859F66F04}"/>
              </c:ext>
            </c:extLst>
          </c:dPt>
          <c:dPt>
            <c:idx val="4"/>
            <c:bubble3D val="0"/>
            <c:spPr>
              <a:solidFill>
                <a:schemeClr val="accent1">
                  <a:tint val="54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9-EA91-4F9F-89EE-992859F66F04}"/>
              </c:ext>
            </c:extLst>
          </c:dPt>
          <c:dLbls>
            <c:dLbl>
              <c:idx val="1"/>
              <c:layout>
                <c:manualLayout>
                  <c:x val="8.4211655328339657E-3"/>
                  <c:y val="9.7832840110387329E-2"/>
                </c:manualLayout>
              </c:layout>
              <c:tx>
                <c:rich>
                  <a:bodyPr/>
                  <a:lstStyle/>
                  <a:p>
                    <a:fld id="{25A0C7FA-E476-4FED-ABD2-D95CA9F33427}" type="PERCENTAGE">
                      <a:rPr lang="en-US" smtClean="0"/>
                      <a:pPr/>
                      <a:t>[PROCENTDEL]</a:t>
                    </a:fld>
                    <a:endParaRPr lang="da-DK"/>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A91-4F9F-89EE-992859F66F04}"/>
                </c:ext>
              </c:extLst>
            </c:dLbl>
            <c:dLbl>
              <c:idx val="2"/>
              <c:layout>
                <c:manualLayout>
                  <c:x val="8.0315457560356865E-2"/>
                  <c:y val="0.2044714502068121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A91-4F9F-89EE-992859F66F04}"/>
                </c:ext>
              </c:extLst>
            </c:dLbl>
            <c:dLbl>
              <c:idx val="4"/>
              <c:layout>
                <c:manualLayout>
                  <c:x val="5.9222776033785181E-2"/>
                  <c:y val="0.1002116064356728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A91-4F9F-89EE-992859F66F04}"/>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da-DK"/>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'Ark1'!$A$2:$A$6</c:f>
              <c:strCache>
                <c:ptCount val="5"/>
                <c:pt idx="0">
                  <c:v>Meget tilfreds</c:v>
                </c:pt>
                <c:pt idx="1">
                  <c:v>Tilfreds</c:v>
                </c:pt>
                <c:pt idx="2">
                  <c:v>Nogenlunde tilfreds</c:v>
                </c:pt>
                <c:pt idx="3">
                  <c:v>Utilfreds</c:v>
                </c:pt>
                <c:pt idx="4">
                  <c:v>Meget utilfreds</c:v>
                </c:pt>
              </c:strCache>
            </c:strRef>
          </c:cat>
          <c:val>
            <c:numRef>
              <c:f>'Ark1'!$B$2:$B$6</c:f>
              <c:numCache>
                <c:formatCode>General</c:formatCode>
                <c:ptCount val="5"/>
                <c:pt idx="0">
                  <c:v>49</c:v>
                </c:pt>
                <c:pt idx="1">
                  <c:v>4</c:v>
                </c:pt>
                <c:pt idx="2">
                  <c:v>1</c:v>
                </c:pt>
                <c:pt idx="4">
                  <c:v>1</c:v>
                </c:pt>
              </c:numCache>
            </c:numRef>
          </c:val>
          <c:extLst>
            <c:ext xmlns:c16="http://schemas.microsoft.com/office/drawing/2014/chart" uri="{C3380CC4-5D6E-409C-BE32-E72D297353CC}">
              <c16:uniqueId val="{0000000A-EA91-4F9F-89EE-992859F66F04}"/>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da-DK"/>
        </a:p>
      </c:txPr>
    </c:legend>
    <c:plotVisOnly val="1"/>
    <c:dispBlanksAs val="gap"/>
    <c:showDLblsOverMax val="0"/>
  </c:chart>
  <c:spPr>
    <a:noFill/>
    <a:ln w="9525" cap="flat" cmpd="sng" algn="ctr">
      <a:noFill/>
      <a:round/>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'Ark1'!$B$1</c:f>
              <c:strCache>
                <c:ptCount val="1"/>
                <c:pt idx="0">
                  <c:v>Kolonne1</c:v>
                </c:pt>
              </c:strCache>
            </c:strRef>
          </c:tx>
          <c:spPr>
            <a:ln>
              <a:solidFill>
                <a:schemeClr val="accent1">
                  <a:lumMod val="50000"/>
                </a:schemeClr>
              </a:solidFill>
            </a:ln>
          </c:spPr>
          <c:dPt>
            <c:idx val="0"/>
            <c:bubble3D val="0"/>
            <c:spPr>
              <a:solidFill>
                <a:schemeClr val="accent1">
                  <a:shade val="53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1-A440-4C6A-A234-2CBCD23F7625}"/>
              </c:ext>
            </c:extLst>
          </c:dPt>
          <c:dPt>
            <c:idx val="1"/>
            <c:bubble3D val="0"/>
            <c:spPr>
              <a:solidFill>
                <a:schemeClr val="accent1">
                  <a:shade val="76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3-A440-4C6A-A234-2CBCD23F7625}"/>
              </c:ext>
            </c:extLst>
          </c:dPt>
          <c:dPt>
            <c:idx val="2"/>
            <c:bubble3D val="0"/>
            <c:spPr>
              <a:solidFill>
                <a:schemeClr val="accent1"/>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5-A440-4C6A-A234-2CBCD23F7625}"/>
              </c:ext>
            </c:extLst>
          </c:dPt>
          <c:dPt>
            <c:idx val="3"/>
            <c:bubble3D val="0"/>
            <c:spPr>
              <a:solidFill>
                <a:schemeClr val="accent1">
                  <a:tint val="77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7-A440-4C6A-A234-2CBCD23F7625}"/>
              </c:ext>
            </c:extLst>
          </c:dPt>
          <c:dPt>
            <c:idx val="4"/>
            <c:bubble3D val="0"/>
            <c:spPr>
              <a:solidFill>
                <a:schemeClr val="accent1">
                  <a:tint val="54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9-A440-4C6A-A234-2CBCD23F7625}"/>
              </c:ext>
            </c:extLst>
          </c:dPt>
          <c:dLbls>
            <c:dLbl>
              <c:idx val="1"/>
              <c:layout>
                <c:manualLayout>
                  <c:x val="8.4211655328339657E-3"/>
                  <c:y val="9.7832840110387329E-2"/>
                </c:manualLayout>
              </c:layout>
              <c:tx>
                <c:rich>
                  <a:bodyPr/>
                  <a:lstStyle/>
                  <a:p>
                    <a:fld id="{25A0C7FA-E476-4FED-ABD2-D95CA9F33427}" type="PERCENTAGE">
                      <a:rPr lang="en-US" smtClean="0"/>
                      <a:pPr/>
                      <a:t>[PROCENTDEL]</a:t>
                    </a:fld>
                    <a:endParaRPr lang="da-DK"/>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440-4C6A-A234-2CBCD23F7625}"/>
                </c:ext>
              </c:extLst>
            </c:dLbl>
            <c:dLbl>
              <c:idx val="2"/>
              <c:layout>
                <c:manualLayout>
                  <c:x val="8.0315457560356865E-2"/>
                  <c:y val="0.2044714502068121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440-4C6A-A234-2CBCD23F7625}"/>
                </c:ext>
              </c:extLst>
            </c:dLbl>
            <c:dLbl>
              <c:idx val="4"/>
              <c:layout>
                <c:manualLayout>
                  <c:x val="5.9222776033785181E-2"/>
                  <c:y val="0.1002116064356728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440-4C6A-A234-2CBCD23F7625}"/>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da-DK"/>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'Ark1'!$A$2:$A$6</c:f>
              <c:strCache>
                <c:ptCount val="5"/>
                <c:pt idx="0">
                  <c:v>Meget tilfreds</c:v>
                </c:pt>
                <c:pt idx="1">
                  <c:v>Tilfreds</c:v>
                </c:pt>
                <c:pt idx="2">
                  <c:v>Nogenlunde tilfreds</c:v>
                </c:pt>
                <c:pt idx="3">
                  <c:v>Utilfreds</c:v>
                </c:pt>
                <c:pt idx="4">
                  <c:v>Meget utilfreds</c:v>
                </c:pt>
              </c:strCache>
            </c:strRef>
          </c:cat>
          <c:val>
            <c:numRef>
              <c:f>'Ark1'!$B$2:$B$6</c:f>
              <c:numCache>
                <c:formatCode>General</c:formatCode>
                <c:ptCount val="5"/>
                <c:pt idx="0">
                  <c:v>24</c:v>
                </c:pt>
                <c:pt idx="1">
                  <c:v>4</c:v>
                </c:pt>
              </c:numCache>
            </c:numRef>
          </c:val>
          <c:extLst>
            <c:ext xmlns:c16="http://schemas.microsoft.com/office/drawing/2014/chart" uri="{C3380CC4-5D6E-409C-BE32-E72D297353CC}">
              <c16:uniqueId val="{0000000A-A440-4C6A-A234-2CBCD23F7625}"/>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da-DK"/>
        </a:p>
      </c:txPr>
    </c:legend>
    <c:plotVisOnly val="1"/>
    <c:dispBlanksAs val="gap"/>
    <c:showDLblsOverMax val="0"/>
  </c:chart>
  <c:spPr>
    <a:noFill/>
    <a:ln w="9525" cap="flat" cmpd="sng" algn="ctr">
      <a:noFill/>
      <a:round/>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'Ark1'!$B$1</c:f>
              <c:strCache>
                <c:ptCount val="1"/>
                <c:pt idx="0">
                  <c:v>Kolonne1</c:v>
                </c:pt>
              </c:strCache>
            </c:strRef>
          </c:tx>
          <c:spPr>
            <a:ln>
              <a:solidFill>
                <a:schemeClr val="accent1">
                  <a:lumMod val="50000"/>
                </a:schemeClr>
              </a:solidFill>
            </a:ln>
          </c:spPr>
          <c:dPt>
            <c:idx val="0"/>
            <c:bubble3D val="0"/>
            <c:spPr>
              <a:solidFill>
                <a:schemeClr val="accent1">
                  <a:shade val="53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1-EFB7-4E60-B1A0-42DF88340AD8}"/>
              </c:ext>
            </c:extLst>
          </c:dPt>
          <c:dPt>
            <c:idx val="1"/>
            <c:bubble3D val="0"/>
            <c:spPr>
              <a:solidFill>
                <a:schemeClr val="accent1">
                  <a:shade val="76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3-EFB7-4E60-B1A0-42DF88340AD8}"/>
              </c:ext>
            </c:extLst>
          </c:dPt>
          <c:dPt>
            <c:idx val="2"/>
            <c:bubble3D val="0"/>
            <c:spPr>
              <a:solidFill>
                <a:schemeClr val="accent1"/>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5-EFB7-4E60-B1A0-42DF88340AD8}"/>
              </c:ext>
            </c:extLst>
          </c:dPt>
          <c:dPt>
            <c:idx val="3"/>
            <c:bubble3D val="0"/>
            <c:spPr>
              <a:solidFill>
                <a:schemeClr val="accent1">
                  <a:tint val="77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7-EFB7-4E60-B1A0-42DF88340AD8}"/>
              </c:ext>
            </c:extLst>
          </c:dPt>
          <c:dPt>
            <c:idx val="4"/>
            <c:bubble3D val="0"/>
            <c:spPr>
              <a:solidFill>
                <a:schemeClr val="accent1">
                  <a:tint val="54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9-EFB7-4E60-B1A0-42DF88340AD8}"/>
              </c:ext>
            </c:extLst>
          </c:dPt>
          <c:dLbls>
            <c:dLbl>
              <c:idx val="1"/>
              <c:layout>
                <c:manualLayout>
                  <c:x val="8.4211655328339657E-3"/>
                  <c:y val="9.7832840110387329E-2"/>
                </c:manualLayout>
              </c:layout>
              <c:tx>
                <c:rich>
                  <a:bodyPr/>
                  <a:lstStyle/>
                  <a:p>
                    <a:fld id="{25A0C7FA-E476-4FED-ABD2-D95CA9F33427}" type="PERCENTAGE">
                      <a:rPr lang="en-US" smtClean="0"/>
                      <a:pPr/>
                      <a:t>[PROCENTDEL]</a:t>
                    </a:fld>
                    <a:endParaRPr lang="da-DK"/>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FB7-4E60-B1A0-42DF88340AD8}"/>
                </c:ext>
              </c:extLst>
            </c:dLbl>
            <c:dLbl>
              <c:idx val="2"/>
              <c:layout>
                <c:manualLayout>
                  <c:x val="8.0315457560356865E-2"/>
                  <c:y val="0.2044714502068121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FB7-4E60-B1A0-42DF88340AD8}"/>
                </c:ext>
              </c:extLst>
            </c:dLbl>
            <c:dLbl>
              <c:idx val="4"/>
              <c:layout>
                <c:manualLayout>
                  <c:x val="5.9222776033785181E-2"/>
                  <c:y val="0.1002116064356728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FB7-4E60-B1A0-42DF88340AD8}"/>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da-DK"/>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'Ark1'!$A$2:$A$6</c:f>
              <c:strCache>
                <c:ptCount val="5"/>
                <c:pt idx="0">
                  <c:v>Meget tilfreds</c:v>
                </c:pt>
                <c:pt idx="1">
                  <c:v>Tilfreds</c:v>
                </c:pt>
                <c:pt idx="2">
                  <c:v>Nogenlunde tilfreds</c:v>
                </c:pt>
                <c:pt idx="3">
                  <c:v>Utilfreds</c:v>
                </c:pt>
                <c:pt idx="4">
                  <c:v>Meget utilfreds</c:v>
                </c:pt>
              </c:strCache>
            </c:strRef>
          </c:cat>
          <c:val>
            <c:numRef>
              <c:f>'Ark1'!$B$2:$B$6</c:f>
              <c:numCache>
                <c:formatCode>General</c:formatCode>
                <c:ptCount val="5"/>
                <c:pt idx="0">
                  <c:v>46</c:v>
                </c:pt>
                <c:pt idx="1">
                  <c:v>6</c:v>
                </c:pt>
              </c:numCache>
            </c:numRef>
          </c:val>
          <c:extLst>
            <c:ext xmlns:c16="http://schemas.microsoft.com/office/drawing/2014/chart" uri="{C3380CC4-5D6E-409C-BE32-E72D297353CC}">
              <c16:uniqueId val="{0000000A-EFB7-4E60-B1A0-42DF88340AD8}"/>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da-DK"/>
        </a:p>
      </c:txPr>
    </c:legend>
    <c:plotVisOnly val="1"/>
    <c:dispBlanksAs val="gap"/>
    <c:showDLblsOverMax val="0"/>
  </c:chart>
  <c:spPr>
    <a:noFill/>
    <a:ln w="9525" cap="flat" cmpd="sng" algn="ctr">
      <a:noFill/>
      <a:round/>
    </a:ln>
    <a:effectLst/>
  </c:spPr>
  <c:txPr>
    <a:bodyPr/>
    <a:lstStyle/>
    <a:p>
      <a:pPr>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'Ark1'!$B$1</c:f>
              <c:strCache>
                <c:ptCount val="1"/>
                <c:pt idx="0">
                  <c:v>Kolonne1</c:v>
                </c:pt>
              </c:strCache>
            </c:strRef>
          </c:tx>
          <c:spPr>
            <a:ln>
              <a:solidFill>
                <a:schemeClr val="accent1">
                  <a:lumMod val="50000"/>
                </a:schemeClr>
              </a:solidFill>
            </a:ln>
          </c:spPr>
          <c:dPt>
            <c:idx val="0"/>
            <c:bubble3D val="0"/>
            <c:spPr>
              <a:solidFill>
                <a:schemeClr val="accent1">
                  <a:shade val="53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1-81D6-42ED-BE94-37B24A120DEB}"/>
              </c:ext>
            </c:extLst>
          </c:dPt>
          <c:dPt>
            <c:idx val="1"/>
            <c:bubble3D val="0"/>
            <c:spPr>
              <a:solidFill>
                <a:schemeClr val="accent1">
                  <a:shade val="76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3-81D6-42ED-BE94-37B24A120DEB}"/>
              </c:ext>
            </c:extLst>
          </c:dPt>
          <c:dPt>
            <c:idx val="2"/>
            <c:bubble3D val="0"/>
            <c:spPr>
              <a:solidFill>
                <a:schemeClr val="accent1"/>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5-81D6-42ED-BE94-37B24A120DEB}"/>
              </c:ext>
            </c:extLst>
          </c:dPt>
          <c:dPt>
            <c:idx val="3"/>
            <c:bubble3D val="0"/>
            <c:spPr>
              <a:solidFill>
                <a:schemeClr val="accent1">
                  <a:tint val="77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7-81D6-42ED-BE94-37B24A120DEB}"/>
              </c:ext>
            </c:extLst>
          </c:dPt>
          <c:dPt>
            <c:idx val="4"/>
            <c:bubble3D val="0"/>
            <c:spPr>
              <a:solidFill>
                <a:schemeClr val="accent1">
                  <a:tint val="54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9-81D6-42ED-BE94-37B24A120DEB}"/>
              </c:ext>
            </c:extLst>
          </c:dPt>
          <c:dLbls>
            <c:dLbl>
              <c:idx val="1"/>
              <c:layout>
                <c:manualLayout>
                  <c:x val="8.4211655328339657E-3"/>
                  <c:y val="9.7832840110387329E-2"/>
                </c:manualLayout>
              </c:layout>
              <c:tx>
                <c:rich>
                  <a:bodyPr/>
                  <a:lstStyle/>
                  <a:p>
                    <a:fld id="{25A0C7FA-E476-4FED-ABD2-D95CA9F33427}" type="PERCENTAGE">
                      <a:rPr lang="en-US" smtClean="0"/>
                      <a:pPr/>
                      <a:t>[PROCENTDEL]</a:t>
                    </a:fld>
                    <a:endParaRPr lang="da-DK"/>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1D6-42ED-BE94-37B24A120DEB}"/>
                </c:ext>
              </c:extLst>
            </c:dLbl>
            <c:dLbl>
              <c:idx val="2"/>
              <c:layout>
                <c:manualLayout>
                  <c:x val="8.0315457560356865E-2"/>
                  <c:y val="0.2044714502068121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1D6-42ED-BE94-37B24A120DEB}"/>
                </c:ext>
              </c:extLst>
            </c:dLbl>
            <c:dLbl>
              <c:idx val="4"/>
              <c:layout>
                <c:manualLayout>
                  <c:x val="5.9222776033785181E-2"/>
                  <c:y val="0.1002116064356728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1D6-42ED-BE94-37B24A120DEB}"/>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da-DK"/>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'Ark1'!$A$2:$A$6</c:f>
              <c:strCache>
                <c:ptCount val="5"/>
                <c:pt idx="0">
                  <c:v>Meget tilfreds</c:v>
                </c:pt>
                <c:pt idx="1">
                  <c:v>Tilfreds</c:v>
                </c:pt>
                <c:pt idx="2">
                  <c:v>Nogenlunde tilfreds</c:v>
                </c:pt>
                <c:pt idx="3">
                  <c:v>Utilfreds</c:v>
                </c:pt>
                <c:pt idx="4">
                  <c:v>Meget utilfreds</c:v>
                </c:pt>
              </c:strCache>
            </c:strRef>
          </c:cat>
          <c:val>
            <c:numRef>
              <c:f>'Ark1'!$B$2:$B$6</c:f>
              <c:numCache>
                <c:formatCode>General</c:formatCode>
                <c:ptCount val="5"/>
                <c:pt idx="0">
                  <c:v>43</c:v>
                </c:pt>
                <c:pt idx="1">
                  <c:v>5</c:v>
                </c:pt>
              </c:numCache>
            </c:numRef>
          </c:val>
          <c:extLst>
            <c:ext xmlns:c16="http://schemas.microsoft.com/office/drawing/2014/chart" uri="{C3380CC4-5D6E-409C-BE32-E72D297353CC}">
              <c16:uniqueId val="{0000000A-81D6-42ED-BE94-37B24A120DEB}"/>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da-DK"/>
        </a:p>
      </c:txPr>
    </c:legend>
    <c:plotVisOnly val="1"/>
    <c:dispBlanksAs val="gap"/>
    <c:showDLblsOverMax val="0"/>
  </c:chart>
  <c:spPr>
    <a:noFill/>
    <a:ln w="9525" cap="flat" cmpd="sng" algn="ctr">
      <a:noFill/>
      <a:round/>
    </a:ln>
    <a:effectLst/>
  </c:spPr>
  <c:txPr>
    <a:bodyPr/>
    <a:lstStyle/>
    <a:p>
      <a:pPr>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'Ark1'!$B$1</c:f>
              <c:strCache>
                <c:ptCount val="1"/>
                <c:pt idx="0">
                  <c:v>Kolonne1</c:v>
                </c:pt>
              </c:strCache>
            </c:strRef>
          </c:tx>
          <c:spPr>
            <a:ln>
              <a:solidFill>
                <a:schemeClr val="accent1">
                  <a:lumMod val="50000"/>
                </a:schemeClr>
              </a:solidFill>
            </a:ln>
          </c:spPr>
          <c:dPt>
            <c:idx val="0"/>
            <c:bubble3D val="0"/>
            <c:spPr>
              <a:solidFill>
                <a:schemeClr val="accent1">
                  <a:shade val="53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1-DF5B-4B68-903C-54B473724C9D}"/>
              </c:ext>
            </c:extLst>
          </c:dPt>
          <c:dPt>
            <c:idx val="1"/>
            <c:bubble3D val="0"/>
            <c:spPr>
              <a:solidFill>
                <a:schemeClr val="accent1">
                  <a:shade val="76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3-DF5B-4B68-903C-54B473724C9D}"/>
              </c:ext>
            </c:extLst>
          </c:dPt>
          <c:dPt>
            <c:idx val="2"/>
            <c:bubble3D val="0"/>
            <c:spPr>
              <a:solidFill>
                <a:schemeClr val="accent1"/>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5-DF5B-4B68-903C-54B473724C9D}"/>
              </c:ext>
            </c:extLst>
          </c:dPt>
          <c:dPt>
            <c:idx val="3"/>
            <c:bubble3D val="0"/>
            <c:spPr>
              <a:solidFill>
                <a:schemeClr val="accent1">
                  <a:tint val="77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7-DF5B-4B68-903C-54B473724C9D}"/>
              </c:ext>
            </c:extLst>
          </c:dPt>
          <c:dPt>
            <c:idx val="4"/>
            <c:bubble3D val="0"/>
            <c:spPr>
              <a:solidFill>
                <a:schemeClr val="accent1">
                  <a:tint val="54000"/>
                </a:schemeClr>
              </a:solidFill>
              <a:ln>
                <a:solidFill>
                  <a:schemeClr val="accent1">
                    <a:lumMod val="50000"/>
                  </a:schemeClr>
                </a:solidFill>
              </a:ln>
              <a:effectLst>
                <a:outerShdw blurRad="254000" sx="102000" sy="102000" algn="ctr" rotWithShape="0">
                  <a:prstClr val="black">
                    <a:alpha val="20000"/>
                  </a:prstClr>
                </a:outerShdw>
              </a:effectLst>
              <a:sp3d>
                <a:contourClr>
                  <a:schemeClr val="accent1">
                    <a:lumMod val="50000"/>
                  </a:schemeClr>
                </a:contourClr>
              </a:sp3d>
            </c:spPr>
            <c:extLst>
              <c:ext xmlns:c16="http://schemas.microsoft.com/office/drawing/2014/chart" uri="{C3380CC4-5D6E-409C-BE32-E72D297353CC}">
                <c16:uniqueId val="{00000009-DF5B-4B68-903C-54B473724C9D}"/>
              </c:ext>
            </c:extLst>
          </c:dPt>
          <c:dLbls>
            <c:dLbl>
              <c:idx val="1"/>
              <c:layout>
                <c:manualLayout>
                  <c:x val="8.4211655328339657E-3"/>
                  <c:y val="9.7832840110387329E-2"/>
                </c:manualLayout>
              </c:layout>
              <c:tx>
                <c:rich>
                  <a:bodyPr/>
                  <a:lstStyle/>
                  <a:p>
                    <a:fld id="{25A0C7FA-E476-4FED-ABD2-D95CA9F33427}" type="PERCENTAGE">
                      <a:rPr lang="en-US" smtClean="0"/>
                      <a:pPr/>
                      <a:t>[PROCENTDEL]</a:t>
                    </a:fld>
                    <a:endParaRPr lang="da-DK"/>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F5B-4B68-903C-54B473724C9D}"/>
                </c:ext>
              </c:extLst>
            </c:dLbl>
            <c:dLbl>
              <c:idx val="2"/>
              <c:layout>
                <c:manualLayout>
                  <c:x val="8.0315457560356865E-2"/>
                  <c:y val="0.2044714502068121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F5B-4B68-903C-54B473724C9D}"/>
                </c:ext>
              </c:extLst>
            </c:dLbl>
            <c:dLbl>
              <c:idx val="4"/>
              <c:layout>
                <c:manualLayout>
                  <c:x val="5.9222776033785181E-2"/>
                  <c:y val="0.1002116064356728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F5B-4B68-903C-54B473724C9D}"/>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da-DK"/>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'Ark1'!$A$2:$A$6</c:f>
              <c:strCache>
                <c:ptCount val="5"/>
                <c:pt idx="0">
                  <c:v>Meget tilfreds</c:v>
                </c:pt>
                <c:pt idx="1">
                  <c:v>Tilfreds</c:v>
                </c:pt>
                <c:pt idx="2">
                  <c:v>Nogenlunde tilfreds</c:v>
                </c:pt>
                <c:pt idx="3">
                  <c:v>Utilfreds</c:v>
                </c:pt>
                <c:pt idx="4">
                  <c:v>Meget utilfreds</c:v>
                </c:pt>
              </c:strCache>
            </c:strRef>
          </c:cat>
          <c:val>
            <c:numRef>
              <c:f>'Ark1'!$B$2:$B$6</c:f>
              <c:numCache>
                <c:formatCode>General</c:formatCode>
                <c:ptCount val="5"/>
                <c:pt idx="0">
                  <c:v>13</c:v>
                </c:pt>
              </c:numCache>
            </c:numRef>
          </c:val>
          <c:extLst>
            <c:ext xmlns:c16="http://schemas.microsoft.com/office/drawing/2014/chart" uri="{C3380CC4-5D6E-409C-BE32-E72D297353CC}">
              <c16:uniqueId val="{0000000A-DF5B-4B68-903C-54B473724C9D}"/>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da-DK"/>
        </a:p>
      </c:txPr>
    </c:legend>
    <c:plotVisOnly val="1"/>
    <c:dispBlanksAs val="gap"/>
    <c:showDLblsOverMax val="0"/>
  </c:chart>
  <c:spPr>
    <a:noFill/>
    <a:ln w="9525" cap="flat" cmpd="sng" algn="ctr">
      <a:noFill/>
      <a:round/>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da-DK"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86127-10CD-4946-B1AB-B8451EB937D9}" type="slidenum">
              <a:rPr lang="da-DK" smtClean="0"/>
              <a:t>‹nr.›</a:t>
            </a:fld>
            <a:endParaRPr lang="da-DK"/>
          </a:p>
        </p:txBody>
      </p:sp>
    </p:spTree>
    <p:extLst>
      <p:ext uri="{BB962C8B-B14F-4D97-AF65-F5344CB8AC3E}">
        <p14:creationId xmlns:p14="http://schemas.microsoft.com/office/powerpoint/2010/main" val="466139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20FB5-4D07-4BD6-99D2-1F83287C3B0C}" type="slidenum">
              <a:rPr lang="da-DK" smtClean="0"/>
              <a:t>‹nr.›</a:t>
            </a:fld>
            <a:endParaRPr lang="da-DK"/>
          </a:p>
        </p:txBody>
      </p:sp>
    </p:spTree>
    <p:extLst>
      <p:ext uri="{BB962C8B-B14F-4D97-AF65-F5344CB8AC3E}">
        <p14:creationId xmlns:p14="http://schemas.microsoft.com/office/powerpoint/2010/main" val="45357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ørk grøn">
    <p:bg>
      <p:bgPr>
        <a:solidFill>
          <a:srgbClr val="056B69">
            <a:alpha val="90000"/>
          </a:srgbClr>
        </a:solidFill>
        <a:effectLst/>
      </p:bgPr>
    </p:bg>
    <p:spTree>
      <p:nvGrpSpPr>
        <p:cNvPr id="1" name=""/>
        <p:cNvGrpSpPr/>
        <p:nvPr/>
      </p:nvGrpSpPr>
      <p:grpSpPr>
        <a:xfrm>
          <a:off x="0" y="0"/>
          <a:ext cx="0" cy="0"/>
          <a:chOff x="0" y="0"/>
          <a:chExt cx="0" cy="0"/>
        </a:xfrm>
      </p:grpSpPr>
      <p:sp>
        <p:nvSpPr>
          <p:cNvPr id="17" name="Title 1"/>
          <p:cNvSpPr>
            <a:spLocks noGrp="1"/>
          </p:cNvSpPr>
          <p:nvPr>
            <p:ph type="ctrTitle" hasCustomPrompt="1"/>
          </p:nvPr>
        </p:nvSpPr>
        <p:spPr>
          <a:xfrm>
            <a:off x="654242" y="2341892"/>
            <a:ext cx="10903979" cy="923822"/>
          </a:xfrm>
          <a:prstGeom prst="rect">
            <a:avLst/>
          </a:prstGeom>
        </p:spPr>
        <p:txBody>
          <a:bodyPr lIns="360000" anchor="b" anchorCtr="0">
            <a:normAutofit/>
          </a:bodyPr>
          <a:lstStyle>
            <a:lvl1pPr algn="ctr">
              <a:defRPr sz="3600" b="1">
                <a:solidFill>
                  <a:schemeClr val="bg1"/>
                </a:solidFill>
                <a:latin typeface="Calibri"/>
                <a:cs typeface="Calibri"/>
              </a:defRPr>
            </a:lvl1pPr>
          </a:lstStyle>
          <a:p>
            <a:r>
              <a:rPr lang="da-DK" dirty="0" smtClean="0"/>
              <a:t>Klik for at indsætte overskrift</a:t>
            </a:r>
            <a:endParaRPr lang="en-US" dirty="0"/>
          </a:p>
        </p:txBody>
      </p:sp>
      <p:sp>
        <p:nvSpPr>
          <p:cNvPr id="18" name="Subtitle 2"/>
          <p:cNvSpPr>
            <a:spLocks noGrp="1"/>
          </p:cNvSpPr>
          <p:nvPr>
            <p:ph type="subTitle" idx="1" hasCustomPrompt="1"/>
          </p:nvPr>
        </p:nvSpPr>
        <p:spPr>
          <a:xfrm>
            <a:off x="654242" y="3510644"/>
            <a:ext cx="10883516" cy="1614264"/>
          </a:xfrm>
          <a:prstGeom prst="rect">
            <a:avLst/>
          </a:prstGeom>
        </p:spPr>
        <p:txBody>
          <a:bodyPr tIns="180000">
            <a:normAutofit/>
          </a:bodyPr>
          <a:lstStyle>
            <a:lvl1pPr marL="0" indent="0" algn="ctr">
              <a:buNone/>
              <a:defRPr sz="2400" baseline="0">
                <a:solidFill>
                  <a:schemeClr val="bg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smtClean="0"/>
              <a:t>Klik for at indsætte yderligere tekst</a:t>
            </a:r>
            <a:endParaRPr lang="en-US" dirty="0"/>
          </a:p>
        </p:txBody>
      </p:sp>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902529" cy="2341892"/>
          </a:xfrm>
          <a:prstGeom prst="rect">
            <a:avLst/>
          </a:prstGeom>
        </p:spPr>
      </p:pic>
    </p:spTree>
    <p:extLst>
      <p:ext uri="{BB962C8B-B14F-4D97-AF65-F5344CB8AC3E}">
        <p14:creationId xmlns:p14="http://schemas.microsoft.com/office/powerpoint/2010/main" val="401693812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til figu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smtClean="0"/>
              <a:t>Klik for at indsætte overskrift</a:t>
            </a:r>
            <a:endParaRPr lang="en-US" dirty="0"/>
          </a:p>
        </p:txBody>
      </p:sp>
      <p:sp>
        <p:nvSpPr>
          <p:cNvPr id="4" name="Text Placeholder 2"/>
          <p:cNvSpPr>
            <a:spLocks noGrp="1"/>
          </p:cNvSpPr>
          <p:nvPr>
            <p:ph idx="10" hasCustomPrompt="1"/>
          </p:nvPr>
        </p:nvSpPr>
        <p:spPr>
          <a:xfrm>
            <a:off x="788858" y="1416571"/>
            <a:ext cx="10614285" cy="4425964"/>
          </a:xfrm>
          <a:prstGeom prst="rect">
            <a:avLst/>
          </a:prstGeom>
        </p:spPr>
        <p:txBody>
          <a:bodyPr vert="horz" lIns="360000" tIns="360000" rIns="91440" bIns="45720" rtlCol="0">
            <a:normAutofit/>
          </a:bodyPr>
          <a:lstStyle>
            <a:lvl1pPr marL="0" indent="0">
              <a:buNone/>
              <a:defRPr sz="2400" baseline="0"/>
            </a:lvl1pPr>
            <a:lvl2pPr>
              <a:defRPr sz="2400"/>
            </a:lvl2pPr>
            <a:lvl3pPr>
              <a:defRPr sz="2400"/>
            </a:lvl3pPr>
            <a:lvl4pPr>
              <a:defRPr sz="2400"/>
            </a:lvl4pPr>
            <a:lvl5pPr>
              <a:defRPr sz="2400"/>
            </a:lvl5pPr>
          </a:lstStyle>
          <a:p>
            <a:pPr lvl="0"/>
            <a:r>
              <a:rPr lang="en-US" dirty="0" err="1" smtClean="0"/>
              <a:t>Klik</a:t>
            </a:r>
            <a:r>
              <a:rPr lang="en-US" dirty="0" smtClean="0"/>
              <a:t> for at </a:t>
            </a:r>
            <a:r>
              <a:rPr lang="en-US" dirty="0" err="1" smtClean="0"/>
              <a:t>indsætte</a:t>
            </a:r>
            <a:r>
              <a:rPr lang="en-US" dirty="0" smtClean="0"/>
              <a:t> </a:t>
            </a:r>
            <a:r>
              <a:rPr lang="en-US" dirty="0" err="1" smtClean="0"/>
              <a:t>billede</a:t>
            </a:r>
            <a:r>
              <a:rPr lang="en-US" dirty="0" smtClean="0"/>
              <a:t> </a:t>
            </a:r>
            <a:r>
              <a:rPr lang="en-US" dirty="0" err="1" smtClean="0"/>
              <a:t>eller</a:t>
            </a:r>
            <a:r>
              <a:rPr lang="en-US" dirty="0" smtClean="0"/>
              <a:t> </a:t>
            </a:r>
            <a:r>
              <a:rPr lang="en-US" dirty="0" err="1" smtClean="0"/>
              <a:t>figur</a:t>
            </a:r>
            <a:endParaRPr lang="en-US" dirty="0"/>
          </a:p>
        </p:txBody>
      </p:sp>
    </p:spTree>
    <p:extLst>
      <p:ext uri="{BB962C8B-B14F-4D97-AF65-F5344CB8AC3E}">
        <p14:creationId xmlns:p14="http://schemas.microsoft.com/office/powerpoint/2010/main" val="34507362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Slide i to kolonn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8858" y="365127"/>
            <a:ext cx="10614285" cy="879058"/>
          </a:xfrm>
        </p:spPr>
        <p:txBody>
          <a:bodyPr/>
          <a:lstStyle>
            <a:lvl1pPr>
              <a:defRPr/>
            </a:lvl1pPr>
          </a:lstStyle>
          <a:p>
            <a:r>
              <a:rPr lang="da-DK" dirty="0" smtClean="0"/>
              <a:t>Klik for at indsætte overskrift</a:t>
            </a:r>
            <a:endParaRPr lang="en-US" dirty="0"/>
          </a:p>
        </p:txBody>
      </p:sp>
      <p:sp>
        <p:nvSpPr>
          <p:cNvPr id="3" name="Content Placeholder 2"/>
          <p:cNvSpPr>
            <a:spLocks noGrp="1"/>
          </p:cNvSpPr>
          <p:nvPr>
            <p:ph sz="half" idx="1" hasCustomPrompt="1"/>
          </p:nvPr>
        </p:nvSpPr>
        <p:spPr>
          <a:xfrm>
            <a:off x="788858" y="1479115"/>
            <a:ext cx="5280285" cy="4351338"/>
          </a:xfrm>
        </p:spPr>
        <p:txBody>
          <a:bodyPr/>
          <a:lstStyle>
            <a:lvl1pPr>
              <a:defRPr/>
            </a:lvl1pPr>
          </a:lstStyle>
          <a:p>
            <a:pPr lvl="0"/>
            <a:r>
              <a:rPr lang="da-DK" dirty="0" smtClean="0"/>
              <a:t>Klik for at indsætte tekst</a:t>
            </a:r>
            <a:endParaRPr lang="en-US" dirty="0"/>
          </a:p>
        </p:txBody>
      </p:sp>
      <p:sp>
        <p:nvSpPr>
          <p:cNvPr id="4" name="Content Placeholder 3"/>
          <p:cNvSpPr>
            <a:spLocks noGrp="1"/>
          </p:cNvSpPr>
          <p:nvPr>
            <p:ph sz="half" idx="2" hasCustomPrompt="1"/>
          </p:nvPr>
        </p:nvSpPr>
        <p:spPr>
          <a:xfrm>
            <a:off x="6221543" y="1479115"/>
            <a:ext cx="5181600" cy="4351338"/>
          </a:xfrm>
        </p:spPr>
        <p:txBody>
          <a:bodyPr/>
          <a:lstStyle>
            <a:lvl1pPr>
              <a:defRPr/>
            </a:lvl1pPr>
          </a:lstStyle>
          <a:p>
            <a:pPr lvl="0"/>
            <a:r>
              <a:rPr lang="da-DK" dirty="0" smtClean="0"/>
              <a:t>Klik for at indsætte tekst</a:t>
            </a:r>
            <a:endParaRPr lang="en-US" dirty="0"/>
          </a:p>
        </p:txBody>
      </p:sp>
    </p:spTree>
    <p:extLst>
      <p:ext uri="{BB962C8B-B14F-4D97-AF65-F5344CB8AC3E}">
        <p14:creationId xmlns:p14="http://schemas.microsoft.com/office/powerpoint/2010/main" val="6098573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med bille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1600" y="1494991"/>
            <a:ext cx="6172200" cy="4042642"/>
          </a:xfrm>
          <a:blipFill>
            <a:blip r:embed="rId2"/>
            <a:stretch>
              <a:fillRect/>
            </a:stretch>
          </a:blipFill>
          <a:effectLst>
            <a:softEdge rad="127000"/>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739515" y="1494991"/>
            <a:ext cx="4198245" cy="40274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smtClean="0"/>
              <a:t>Klik for at indsætte tekst</a:t>
            </a:r>
          </a:p>
        </p:txBody>
      </p:sp>
      <p:sp>
        <p:nvSpPr>
          <p:cNvPr id="8" name="Title 1"/>
          <p:cNvSpPr>
            <a:spLocks noGrp="1"/>
          </p:cNvSpPr>
          <p:nvPr>
            <p:ph type="title" hasCustomPrompt="1"/>
          </p:nvPr>
        </p:nvSpPr>
        <p:spPr>
          <a:xfrm>
            <a:off x="739515" y="365127"/>
            <a:ext cx="10614285" cy="879058"/>
          </a:xfrm>
        </p:spPr>
        <p:txBody>
          <a:bodyPr/>
          <a:lstStyle>
            <a:lvl1pPr>
              <a:defRPr/>
            </a:lvl1pPr>
          </a:lstStyle>
          <a:p>
            <a:r>
              <a:rPr lang="da-DK" dirty="0" smtClean="0"/>
              <a:t>Klik for at indsætte overskrift</a:t>
            </a:r>
            <a:endParaRPr lang="en-US" dirty="0"/>
          </a:p>
        </p:txBody>
      </p:sp>
    </p:spTree>
    <p:extLst>
      <p:ext uri="{BB962C8B-B14F-4D97-AF65-F5344CB8AC3E}">
        <p14:creationId xmlns:p14="http://schemas.microsoft.com/office/powerpoint/2010/main" val="40163694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slide">
    <p:spTree>
      <p:nvGrpSpPr>
        <p:cNvPr id="1" name=""/>
        <p:cNvGrpSpPr/>
        <p:nvPr/>
      </p:nvGrpSpPr>
      <p:grpSpPr>
        <a:xfrm>
          <a:off x="0" y="0"/>
          <a:ext cx="0" cy="0"/>
          <a:chOff x="0" y="0"/>
          <a:chExt cx="0" cy="0"/>
        </a:xfrm>
      </p:grpSpPr>
      <p:pic>
        <p:nvPicPr>
          <p:cNvPr id="2" name="Billede 1" descr="PPT-baggrund Hvid UIB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99760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5383AE8-754C-4D72-9D47-FB9E06F310E8}" type="datetimeFigureOut">
              <a:rPr lang="da-DK" smtClean="0"/>
              <a:t>07-12-2023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1B26DDC-78FC-486D-9F69-03B2444402AD}" type="slidenum">
              <a:rPr lang="da-DK" smtClean="0"/>
              <a:t>‹nr.›</a:t>
            </a:fld>
            <a:endParaRPr lang="da-DK"/>
          </a:p>
        </p:txBody>
      </p:sp>
    </p:spTree>
    <p:extLst>
      <p:ext uri="{BB962C8B-B14F-4D97-AF65-F5344CB8AC3E}">
        <p14:creationId xmlns:p14="http://schemas.microsoft.com/office/powerpoint/2010/main" val="4048826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C5383AE8-754C-4D72-9D47-FB9E06F310E8}" type="datetimeFigureOut">
              <a:rPr lang="da-DK" smtClean="0"/>
              <a:t>07-12-2023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1B26DDC-78FC-486D-9F69-03B2444402AD}" type="slidenum">
              <a:rPr lang="da-DK" smtClean="0"/>
              <a:t>‹nr.›</a:t>
            </a:fld>
            <a:endParaRPr lang="da-DK"/>
          </a:p>
        </p:txBody>
      </p:sp>
    </p:spTree>
    <p:extLst>
      <p:ext uri="{BB962C8B-B14F-4D97-AF65-F5344CB8AC3E}">
        <p14:creationId xmlns:p14="http://schemas.microsoft.com/office/powerpoint/2010/main" val="27915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lys grøn">
    <p:bg>
      <p:bgPr>
        <a:solidFill>
          <a:srgbClr val="39BA9B">
            <a:alpha val="90000"/>
          </a:srgbClr>
        </a:solidFill>
        <a:effectLst/>
      </p:bgPr>
    </p:bg>
    <p:spTree>
      <p:nvGrpSpPr>
        <p:cNvPr id="1" name=""/>
        <p:cNvGrpSpPr/>
        <p:nvPr/>
      </p:nvGrpSpPr>
      <p:grpSpPr>
        <a:xfrm>
          <a:off x="0" y="0"/>
          <a:ext cx="0" cy="0"/>
          <a:chOff x="0" y="0"/>
          <a:chExt cx="0" cy="0"/>
        </a:xfrm>
      </p:grpSpPr>
      <p:sp>
        <p:nvSpPr>
          <p:cNvPr id="17" name="Title 1"/>
          <p:cNvSpPr>
            <a:spLocks noGrp="1"/>
          </p:cNvSpPr>
          <p:nvPr>
            <p:ph type="ctrTitle" hasCustomPrompt="1"/>
          </p:nvPr>
        </p:nvSpPr>
        <p:spPr>
          <a:xfrm>
            <a:off x="654242" y="2341892"/>
            <a:ext cx="10903979" cy="923822"/>
          </a:xfrm>
          <a:prstGeom prst="rect">
            <a:avLst/>
          </a:prstGeom>
        </p:spPr>
        <p:txBody>
          <a:bodyPr lIns="360000" anchor="b" anchorCtr="0">
            <a:normAutofit/>
          </a:bodyPr>
          <a:lstStyle>
            <a:lvl1pPr algn="ctr">
              <a:defRPr sz="3600" b="1">
                <a:solidFill>
                  <a:schemeClr val="bg1"/>
                </a:solidFill>
                <a:latin typeface="Calibri"/>
                <a:cs typeface="Calibri"/>
              </a:defRPr>
            </a:lvl1pPr>
          </a:lstStyle>
          <a:p>
            <a:r>
              <a:rPr lang="da-DK" dirty="0" smtClean="0"/>
              <a:t>Klik for at indsætte overskrift</a:t>
            </a:r>
            <a:endParaRPr lang="en-US" dirty="0"/>
          </a:p>
        </p:txBody>
      </p:sp>
      <p:sp>
        <p:nvSpPr>
          <p:cNvPr id="18" name="Subtitle 2"/>
          <p:cNvSpPr>
            <a:spLocks noGrp="1"/>
          </p:cNvSpPr>
          <p:nvPr>
            <p:ph type="subTitle" idx="1" hasCustomPrompt="1"/>
          </p:nvPr>
        </p:nvSpPr>
        <p:spPr>
          <a:xfrm>
            <a:off x="654242" y="3510644"/>
            <a:ext cx="10883516" cy="1614264"/>
          </a:xfrm>
          <a:prstGeom prst="rect">
            <a:avLst/>
          </a:prstGeom>
        </p:spPr>
        <p:txBody>
          <a:bodyPr tIns="180000">
            <a:normAutofit/>
          </a:bodyPr>
          <a:lstStyle>
            <a:lvl1pPr marL="0" indent="0" algn="ctr">
              <a:buNone/>
              <a:defRPr sz="2400">
                <a:solidFill>
                  <a:schemeClr val="bg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smtClean="0"/>
              <a:t>Klik for at indsætte yderligere tekst</a:t>
            </a:r>
            <a:endParaRPr lang="en-US" dirty="0"/>
          </a:p>
        </p:txBody>
      </p:sp>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902529" cy="2341892"/>
          </a:xfrm>
          <a:prstGeom prst="rect">
            <a:avLst/>
          </a:prstGeom>
        </p:spPr>
      </p:pic>
    </p:spTree>
    <p:extLst>
      <p:ext uri="{BB962C8B-B14F-4D97-AF65-F5344CB8AC3E}">
        <p14:creationId xmlns:p14="http://schemas.microsoft.com/office/powerpoint/2010/main" val="159726226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ørk blå">
    <p:bg>
      <p:bgPr>
        <a:solidFill>
          <a:srgbClr val="05506C">
            <a:alpha val="89804"/>
          </a:srgbClr>
        </a:solidFill>
        <a:effectLst/>
      </p:bgPr>
    </p:bg>
    <p:spTree>
      <p:nvGrpSpPr>
        <p:cNvPr id="1" name=""/>
        <p:cNvGrpSpPr/>
        <p:nvPr/>
      </p:nvGrpSpPr>
      <p:grpSpPr>
        <a:xfrm>
          <a:off x="0" y="0"/>
          <a:ext cx="0" cy="0"/>
          <a:chOff x="0" y="0"/>
          <a:chExt cx="0" cy="0"/>
        </a:xfrm>
      </p:grpSpPr>
      <p:sp>
        <p:nvSpPr>
          <p:cNvPr id="17" name="Title 1"/>
          <p:cNvSpPr>
            <a:spLocks noGrp="1"/>
          </p:cNvSpPr>
          <p:nvPr>
            <p:ph type="ctrTitle" hasCustomPrompt="1"/>
          </p:nvPr>
        </p:nvSpPr>
        <p:spPr>
          <a:xfrm>
            <a:off x="654242" y="2341892"/>
            <a:ext cx="10903979" cy="923822"/>
          </a:xfrm>
          <a:prstGeom prst="rect">
            <a:avLst/>
          </a:prstGeom>
        </p:spPr>
        <p:txBody>
          <a:bodyPr lIns="360000" anchor="b" anchorCtr="0">
            <a:normAutofit/>
          </a:bodyPr>
          <a:lstStyle>
            <a:lvl1pPr algn="ctr">
              <a:defRPr sz="3600" b="1" baseline="0">
                <a:solidFill>
                  <a:schemeClr val="bg1"/>
                </a:solidFill>
                <a:latin typeface="Calibri"/>
                <a:cs typeface="Calibri"/>
              </a:defRPr>
            </a:lvl1pPr>
          </a:lstStyle>
          <a:p>
            <a:r>
              <a:rPr lang="da-DK" dirty="0" smtClean="0"/>
              <a:t>Klik for at indsætte overskrift</a:t>
            </a:r>
            <a:endParaRPr lang="en-US" dirty="0"/>
          </a:p>
        </p:txBody>
      </p:sp>
      <p:sp>
        <p:nvSpPr>
          <p:cNvPr id="18" name="Subtitle 2"/>
          <p:cNvSpPr>
            <a:spLocks noGrp="1"/>
          </p:cNvSpPr>
          <p:nvPr>
            <p:ph type="subTitle" idx="1" hasCustomPrompt="1"/>
          </p:nvPr>
        </p:nvSpPr>
        <p:spPr>
          <a:xfrm>
            <a:off x="654242" y="3510644"/>
            <a:ext cx="10883516" cy="1614264"/>
          </a:xfrm>
          <a:prstGeom prst="rect">
            <a:avLst/>
          </a:prstGeom>
        </p:spPr>
        <p:txBody>
          <a:bodyPr tIns="180000">
            <a:normAutofit/>
          </a:bodyPr>
          <a:lstStyle>
            <a:lvl1pPr marL="0" indent="0" algn="ctr">
              <a:buNone/>
              <a:defRPr sz="2400">
                <a:solidFill>
                  <a:schemeClr val="bg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smtClean="0"/>
              <a:t>Klik for at indsætte yderligere tekst</a:t>
            </a:r>
            <a:endParaRPr lang="en-US" dirty="0"/>
          </a:p>
        </p:txBody>
      </p:sp>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902529" cy="2341892"/>
          </a:xfrm>
          <a:prstGeom prst="rect">
            <a:avLst/>
          </a:prstGeom>
        </p:spPr>
      </p:pic>
    </p:spTree>
    <p:extLst>
      <p:ext uri="{BB962C8B-B14F-4D97-AF65-F5344CB8AC3E}">
        <p14:creationId xmlns:p14="http://schemas.microsoft.com/office/powerpoint/2010/main" val="199122806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lys blå">
    <p:bg>
      <p:bgPr>
        <a:solidFill>
          <a:srgbClr val="0C9DC4">
            <a:alpha val="89804"/>
          </a:srgbClr>
        </a:solidFill>
        <a:effectLst/>
      </p:bgPr>
    </p:bg>
    <p:spTree>
      <p:nvGrpSpPr>
        <p:cNvPr id="1" name=""/>
        <p:cNvGrpSpPr/>
        <p:nvPr/>
      </p:nvGrpSpPr>
      <p:grpSpPr>
        <a:xfrm>
          <a:off x="0" y="0"/>
          <a:ext cx="0" cy="0"/>
          <a:chOff x="0" y="0"/>
          <a:chExt cx="0" cy="0"/>
        </a:xfrm>
      </p:grpSpPr>
      <p:sp>
        <p:nvSpPr>
          <p:cNvPr id="17" name="Title 1"/>
          <p:cNvSpPr>
            <a:spLocks noGrp="1"/>
          </p:cNvSpPr>
          <p:nvPr>
            <p:ph type="ctrTitle" hasCustomPrompt="1"/>
          </p:nvPr>
        </p:nvSpPr>
        <p:spPr>
          <a:xfrm>
            <a:off x="654242" y="2341892"/>
            <a:ext cx="10903979" cy="923822"/>
          </a:xfrm>
          <a:prstGeom prst="rect">
            <a:avLst/>
          </a:prstGeom>
        </p:spPr>
        <p:txBody>
          <a:bodyPr lIns="360000" anchor="b" anchorCtr="0">
            <a:normAutofit/>
          </a:bodyPr>
          <a:lstStyle>
            <a:lvl1pPr algn="ctr">
              <a:defRPr sz="3600" b="1">
                <a:solidFill>
                  <a:schemeClr val="bg1"/>
                </a:solidFill>
                <a:latin typeface="Calibri"/>
                <a:cs typeface="Calibri"/>
              </a:defRPr>
            </a:lvl1pPr>
          </a:lstStyle>
          <a:p>
            <a:r>
              <a:rPr lang="da-DK" dirty="0" smtClean="0"/>
              <a:t>Klik for at indsætte overskrift</a:t>
            </a:r>
            <a:endParaRPr lang="en-US" dirty="0"/>
          </a:p>
        </p:txBody>
      </p:sp>
      <p:sp>
        <p:nvSpPr>
          <p:cNvPr id="18" name="Subtitle 2"/>
          <p:cNvSpPr>
            <a:spLocks noGrp="1"/>
          </p:cNvSpPr>
          <p:nvPr>
            <p:ph type="subTitle" idx="1" hasCustomPrompt="1"/>
          </p:nvPr>
        </p:nvSpPr>
        <p:spPr>
          <a:xfrm>
            <a:off x="654242" y="3510644"/>
            <a:ext cx="10883516" cy="1614264"/>
          </a:xfrm>
          <a:prstGeom prst="rect">
            <a:avLst/>
          </a:prstGeom>
        </p:spPr>
        <p:txBody>
          <a:bodyPr tIns="180000">
            <a:normAutofit/>
          </a:bodyPr>
          <a:lstStyle>
            <a:lvl1pPr marL="0" indent="0" algn="ctr">
              <a:buNone/>
              <a:defRPr sz="2400">
                <a:solidFill>
                  <a:schemeClr val="bg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smtClean="0"/>
              <a:t>Klik for at indsætte yderligere tekst</a:t>
            </a:r>
            <a:endParaRPr lang="en-US" dirty="0"/>
          </a:p>
        </p:txBody>
      </p:sp>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902529" cy="2341892"/>
          </a:xfrm>
          <a:prstGeom prst="rect">
            <a:avLst/>
          </a:prstGeom>
        </p:spPr>
      </p:pic>
    </p:spTree>
    <p:extLst>
      <p:ext uri="{BB962C8B-B14F-4D97-AF65-F5344CB8AC3E}">
        <p14:creationId xmlns:p14="http://schemas.microsoft.com/office/powerpoint/2010/main" val="329264287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mørk rød">
    <p:bg>
      <p:bgPr>
        <a:solidFill>
          <a:srgbClr val="B9513F">
            <a:alpha val="89804"/>
          </a:srgbClr>
        </a:solidFill>
        <a:effectLst/>
      </p:bgPr>
    </p:bg>
    <p:spTree>
      <p:nvGrpSpPr>
        <p:cNvPr id="1" name=""/>
        <p:cNvGrpSpPr/>
        <p:nvPr/>
      </p:nvGrpSpPr>
      <p:grpSpPr>
        <a:xfrm>
          <a:off x="0" y="0"/>
          <a:ext cx="0" cy="0"/>
          <a:chOff x="0" y="0"/>
          <a:chExt cx="0" cy="0"/>
        </a:xfrm>
      </p:grpSpPr>
      <p:sp>
        <p:nvSpPr>
          <p:cNvPr id="17" name="Title 1"/>
          <p:cNvSpPr>
            <a:spLocks noGrp="1"/>
          </p:cNvSpPr>
          <p:nvPr>
            <p:ph type="ctrTitle" hasCustomPrompt="1"/>
          </p:nvPr>
        </p:nvSpPr>
        <p:spPr>
          <a:xfrm>
            <a:off x="654242" y="2341892"/>
            <a:ext cx="10903979" cy="923822"/>
          </a:xfrm>
          <a:prstGeom prst="rect">
            <a:avLst/>
          </a:prstGeom>
        </p:spPr>
        <p:txBody>
          <a:bodyPr lIns="360000" anchor="b" anchorCtr="0">
            <a:normAutofit/>
          </a:bodyPr>
          <a:lstStyle>
            <a:lvl1pPr algn="ctr">
              <a:defRPr sz="3600" b="1">
                <a:solidFill>
                  <a:schemeClr val="bg1"/>
                </a:solidFill>
                <a:latin typeface="Calibri"/>
                <a:cs typeface="Calibri"/>
              </a:defRPr>
            </a:lvl1pPr>
          </a:lstStyle>
          <a:p>
            <a:r>
              <a:rPr lang="da-DK" dirty="0" smtClean="0"/>
              <a:t>Klik for at indsætte overskrift</a:t>
            </a:r>
            <a:endParaRPr lang="en-US" dirty="0"/>
          </a:p>
        </p:txBody>
      </p:sp>
      <p:sp>
        <p:nvSpPr>
          <p:cNvPr id="18" name="Subtitle 2"/>
          <p:cNvSpPr>
            <a:spLocks noGrp="1"/>
          </p:cNvSpPr>
          <p:nvPr>
            <p:ph type="subTitle" idx="1" hasCustomPrompt="1"/>
          </p:nvPr>
        </p:nvSpPr>
        <p:spPr>
          <a:xfrm>
            <a:off x="654242" y="3510644"/>
            <a:ext cx="10883516" cy="1614264"/>
          </a:xfrm>
          <a:prstGeom prst="rect">
            <a:avLst/>
          </a:prstGeom>
        </p:spPr>
        <p:txBody>
          <a:bodyPr tIns="180000">
            <a:normAutofit/>
          </a:bodyPr>
          <a:lstStyle>
            <a:lvl1pPr marL="0" indent="0" algn="ctr">
              <a:buNone/>
              <a:defRPr sz="2400">
                <a:solidFill>
                  <a:schemeClr val="bg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smtClean="0"/>
              <a:t>Klik for at indsætte yderligere tekst</a:t>
            </a:r>
            <a:endParaRPr lang="en-US" dirty="0"/>
          </a:p>
        </p:txBody>
      </p:sp>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902529" cy="2341892"/>
          </a:xfrm>
          <a:prstGeom prst="rect">
            <a:avLst/>
          </a:prstGeom>
        </p:spPr>
      </p:pic>
    </p:spTree>
    <p:extLst>
      <p:ext uri="{BB962C8B-B14F-4D97-AF65-F5344CB8AC3E}">
        <p14:creationId xmlns:p14="http://schemas.microsoft.com/office/powerpoint/2010/main" val="400642418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lys rød">
    <p:bg>
      <p:bgPr>
        <a:solidFill>
          <a:srgbClr val="F3705A">
            <a:alpha val="89804"/>
          </a:srgbClr>
        </a:solidFill>
        <a:effectLst/>
      </p:bgPr>
    </p:bg>
    <p:spTree>
      <p:nvGrpSpPr>
        <p:cNvPr id="1" name=""/>
        <p:cNvGrpSpPr/>
        <p:nvPr/>
      </p:nvGrpSpPr>
      <p:grpSpPr>
        <a:xfrm>
          <a:off x="0" y="0"/>
          <a:ext cx="0" cy="0"/>
          <a:chOff x="0" y="0"/>
          <a:chExt cx="0" cy="0"/>
        </a:xfrm>
      </p:grpSpPr>
      <p:sp>
        <p:nvSpPr>
          <p:cNvPr id="17" name="Title 1"/>
          <p:cNvSpPr>
            <a:spLocks noGrp="1"/>
          </p:cNvSpPr>
          <p:nvPr>
            <p:ph type="ctrTitle" hasCustomPrompt="1"/>
          </p:nvPr>
        </p:nvSpPr>
        <p:spPr>
          <a:xfrm>
            <a:off x="654242" y="2341892"/>
            <a:ext cx="10903979" cy="923822"/>
          </a:xfrm>
          <a:prstGeom prst="rect">
            <a:avLst/>
          </a:prstGeom>
        </p:spPr>
        <p:txBody>
          <a:bodyPr lIns="360000" anchor="b" anchorCtr="0">
            <a:normAutofit/>
          </a:bodyPr>
          <a:lstStyle>
            <a:lvl1pPr algn="ctr">
              <a:defRPr sz="3600" b="1" baseline="0">
                <a:solidFill>
                  <a:schemeClr val="bg1"/>
                </a:solidFill>
                <a:latin typeface="Calibri"/>
                <a:cs typeface="Calibri"/>
              </a:defRPr>
            </a:lvl1pPr>
          </a:lstStyle>
          <a:p>
            <a:r>
              <a:rPr lang="da-DK" dirty="0" smtClean="0"/>
              <a:t>Klik for indsætte overskrift</a:t>
            </a:r>
            <a:endParaRPr lang="en-US" dirty="0"/>
          </a:p>
        </p:txBody>
      </p:sp>
      <p:sp>
        <p:nvSpPr>
          <p:cNvPr id="18" name="Subtitle 2"/>
          <p:cNvSpPr>
            <a:spLocks noGrp="1"/>
          </p:cNvSpPr>
          <p:nvPr>
            <p:ph type="subTitle" idx="1" hasCustomPrompt="1"/>
          </p:nvPr>
        </p:nvSpPr>
        <p:spPr>
          <a:xfrm>
            <a:off x="654242" y="3510644"/>
            <a:ext cx="10883516" cy="1614264"/>
          </a:xfrm>
          <a:prstGeom prst="rect">
            <a:avLst/>
          </a:prstGeom>
        </p:spPr>
        <p:txBody>
          <a:bodyPr tIns="180000">
            <a:normAutofit/>
          </a:bodyPr>
          <a:lstStyle>
            <a:lvl1pPr marL="0" indent="0" algn="ctr">
              <a:buNone/>
              <a:defRPr sz="2400">
                <a:solidFill>
                  <a:schemeClr val="bg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smtClean="0"/>
              <a:t>Klik for at indsætte yderligere tekst</a:t>
            </a:r>
            <a:endParaRPr lang="en-US" dirty="0"/>
          </a:p>
        </p:txBody>
      </p:sp>
      <p:pic>
        <p:nvPicPr>
          <p:cNvPr id="3" name="Bille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902529" cy="2341892"/>
          </a:xfrm>
          <a:prstGeom prst="rect">
            <a:avLst/>
          </a:prstGeom>
        </p:spPr>
      </p:pic>
    </p:spTree>
    <p:extLst>
      <p:ext uri="{BB962C8B-B14F-4D97-AF65-F5344CB8AC3E}">
        <p14:creationId xmlns:p14="http://schemas.microsoft.com/office/powerpoint/2010/main" val="119924959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bygning">
    <p:bg>
      <p:bgPr>
        <a:blipFill dpi="0" rotWithShape="1">
          <a:blip r:embed="rId2">
            <a:duotone>
              <a:prstClr val="black"/>
              <a:schemeClr val="accent4">
                <a:tint val="45000"/>
                <a:satMod val="400000"/>
              </a:schemeClr>
            </a:duotone>
          </a:blip>
          <a:srcRect/>
          <a:stretch>
            <a:fillRect l="-7000" r="-7000"/>
          </a:stretch>
        </a:blipFill>
        <a:effectLst/>
      </p:bgPr>
    </p:bg>
    <p:spTree>
      <p:nvGrpSpPr>
        <p:cNvPr id="1" name=""/>
        <p:cNvGrpSpPr/>
        <p:nvPr/>
      </p:nvGrpSpPr>
      <p:grpSpPr>
        <a:xfrm>
          <a:off x="0" y="0"/>
          <a:ext cx="0" cy="0"/>
          <a:chOff x="0" y="0"/>
          <a:chExt cx="0" cy="0"/>
        </a:xfrm>
      </p:grpSpPr>
      <p:sp>
        <p:nvSpPr>
          <p:cNvPr id="17" name="Title 1"/>
          <p:cNvSpPr>
            <a:spLocks noGrp="1"/>
          </p:cNvSpPr>
          <p:nvPr>
            <p:ph type="ctrTitle" hasCustomPrompt="1"/>
          </p:nvPr>
        </p:nvSpPr>
        <p:spPr>
          <a:xfrm>
            <a:off x="654242" y="2341892"/>
            <a:ext cx="10903979" cy="923822"/>
          </a:xfrm>
          <a:prstGeom prst="rect">
            <a:avLst/>
          </a:prstGeom>
        </p:spPr>
        <p:txBody>
          <a:bodyPr lIns="360000" anchor="b" anchorCtr="0">
            <a:normAutofit/>
          </a:bodyPr>
          <a:lstStyle>
            <a:lvl1pPr algn="ctr">
              <a:defRPr sz="3600" b="1">
                <a:solidFill>
                  <a:schemeClr val="bg1"/>
                </a:solidFill>
                <a:latin typeface="Calibri"/>
                <a:cs typeface="Calibri"/>
              </a:defRPr>
            </a:lvl1pPr>
          </a:lstStyle>
          <a:p>
            <a:r>
              <a:rPr lang="da-DK" dirty="0" smtClean="0"/>
              <a:t>Klik for at indsætte overskrift</a:t>
            </a:r>
            <a:endParaRPr lang="en-US" dirty="0"/>
          </a:p>
        </p:txBody>
      </p:sp>
      <p:sp>
        <p:nvSpPr>
          <p:cNvPr id="18" name="Subtitle 2"/>
          <p:cNvSpPr>
            <a:spLocks noGrp="1"/>
          </p:cNvSpPr>
          <p:nvPr>
            <p:ph type="subTitle" idx="1" hasCustomPrompt="1"/>
          </p:nvPr>
        </p:nvSpPr>
        <p:spPr>
          <a:xfrm>
            <a:off x="654242" y="3510644"/>
            <a:ext cx="10883516" cy="1614264"/>
          </a:xfrm>
          <a:prstGeom prst="rect">
            <a:avLst/>
          </a:prstGeom>
        </p:spPr>
        <p:txBody>
          <a:bodyPr tIns="180000">
            <a:normAutofit/>
          </a:bodyPr>
          <a:lstStyle>
            <a:lvl1pPr marL="0" indent="0" algn="ctr">
              <a:buNone/>
              <a:defRPr sz="2400">
                <a:solidFill>
                  <a:schemeClr val="bg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smtClean="0"/>
              <a:t>Klik for at indsætte yderligere tekst</a:t>
            </a:r>
            <a:endParaRPr lang="en-US" dirty="0"/>
          </a:p>
        </p:txBody>
      </p:sp>
      <p:pic>
        <p:nvPicPr>
          <p:cNvPr id="3" name="Billed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3902529" cy="2341892"/>
          </a:xfrm>
          <a:prstGeom prst="rect">
            <a:avLst/>
          </a:prstGeom>
        </p:spPr>
      </p:pic>
    </p:spTree>
    <p:extLst>
      <p:ext uri="{BB962C8B-B14F-4D97-AF65-F5344CB8AC3E}">
        <p14:creationId xmlns:p14="http://schemas.microsoft.com/office/powerpoint/2010/main" val="229687724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il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smtClean="0"/>
              <a:t>Klik for at indsætte overskrift</a:t>
            </a:r>
            <a:endParaRPr lang="en-US" dirty="0"/>
          </a:p>
        </p:txBody>
      </p:sp>
      <p:sp>
        <p:nvSpPr>
          <p:cNvPr id="5" name="Text Placeholder 2"/>
          <p:cNvSpPr>
            <a:spLocks noGrp="1"/>
          </p:cNvSpPr>
          <p:nvPr>
            <p:ph idx="11" hasCustomPrompt="1"/>
          </p:nvPr>
        </p:nvSpPr>
        <p:spPr>
          <a:xfrm>
            <a:off x="788857" y="1425805"/>
            <a:ext cx="10614285" cy="4425964"/>
          </a:xfrm>
          <a:prstGeom prst="rect">
            <a:avLst/>
          </a:prstGeom>
        </p:spPr>
        <p:txBody>
          <a:bodyPr vert="horz" lIns="360000" tIns="360000" rIns="91440" bIns="45720" rtlCol="0">
            <a:normAutofit/>
          </a:bodyPr>
          <a:lstStyle>
            <a:lvl1pPr>
              <a:defRPr sz="2400"/>
            </a:lvl1pPr>
            <a:lvl2pPr>
              <a:defRPr sz="2400"/>
            </a:lvl2pPr>
            <a:lvl3pPr>
              <a:defRPr sz="2400"/>
            </a:lvl3pPr>
            <a:lvl4pPr>
              <a:defRPr sz="2400"/>
            </a:lvl4pPr>
            <a:lvl5pPr>
              <a:defRPr sz="2400"/>
            </a:lvl5pPr>
          </a:lstStyle>
          <a:p>
            <a:pPr lvl="0"/>
            <a:r>
              <a:rPr lang="da-DK" dirty="0" smtClean="0"/>
              <a:t>Klik for at indsætte tekst</a:t>
            </a:r>
            <a:endParaRPr lang="en-US" dirty="0"/>
          </a:p>
        </p:txBody>
      </p:sp>
    </p:spTree>
    <p:extLst>
      <p:ext uri="{BB962C8B-B14F-4D97-AF65-F5344CB8AC3E}">
        <p14:creationId xmlns:p14="http://schemas.microsoft.com/office/powerpoint/2010/main" val="21978884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til tekst og billed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5181600" y="1494991"/>
            <a:ext cx="6172200" cy="4042642"/>
          </a:xfrm>
          <a:noFill/>
        </p:spPr>
        <p:txBody>
          <a:bodyPr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smtClean="0"/>
              <a:t>Klik for at indsætte billede eller figur</a:t>
            </a:r>
            <a:endParaRPr lang="en-US" dirty="0"/>
          </a:p>
        </p:txBody>
      </p:sp>
      <p:sp>
        <p:nvSpPr>
          <p:cNvPr id="4" name="Text Placeholder 3"/>
          <p:cNvSpPr>
            <a:spLocks noGrp="1"/>
          </p:cNvSpPr>
          <p:nvPr>
            <p:ph type="body" sz="half" idx="2" hasCustomPrompt="1"/>
          </p:nvPr>
        </p:nvSpPr>
        <p:spPr>
          <a:xfrm>
            <a:off x="739515" y="1494991"/>
            <a:ext cx="4198245" cy="4027488"/>
          </a:xfrm>
        </p:spPr>
        <p:txBody>
          <a:bodyPr>
            <a:normAutofit/>
          </a:bodyPr>
          <a:lstStyle>
            <a:lvl1pPr marL="0" indent="0">
              <a:buFont typeface="Arial" panose="020B0604020202020204" pitchFamily="34" charse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smtClean="0"/>
              <a:t>Klik for at indsætte tekst</a:t>
            </a:r>
            <a:endParaRPr lang="en-US" dirty="0"/>
          </a:p>
        </p:txBody>
      </p:sp>
      <p:sp>
        <p:nvSpPr>
          <p:cNvPr id="8" name="Title 1"/>
          <p:cNvSpPr>
            <a:spLocks noGrp="1"/>
          </p:cNvSpPr>
          <p:nvPr>
            <p:ph type="title" hasCustomPrompt="1"/>
          </p:nvPr>
        </p:nvSpPr>
        <p:spPr>
          <a:xfrm>
            <a:off x="739515" y="365127"/>
            <a:ext cx="10614285" cy="879058"/>
          </a:xfrm>
        </p:spPr>
        <p:txBody>
          <a:bodyPr/>
          <a:lstStyle>
            <a:lvl1pPr>
              <a:defRPr/>
            </a:lvl1pPr>
          </a:lstStyle>
          <a:p>
            <a:r>
              <a:rPr lang="da-DK" dirty="0" smtClean="0"/>
              <a:t>Klik for at indsætte overskrift</a:t>
            </a:r>
            <a:endParaRPr lang="en-US" dirty="0"/>
          </a:p>
        </p:txBody>
      </p:sp>
    </p:spTree>
    <p:extLst>
      <p:ext uri="{BB962C8B-B14F-4D97-AF65-F5344CB8AC3E}">
        <p14:creationId xmlns:p14="http://schemas.microsoft.com/office/powerpoint/2010/main" val="9344993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858" y="365127"/>
            <a:ext cx="10614285" cy="879058"/>
          </a:xfrm>
          <a:prstGeom prst="rect">
            <a:avLst/>
          </a:prstGeom>
        </p:spPr>
        <p:txBody>
          <a:bodyPr vert="horz" lIns="91440" tIns="45720" rIns="91440" bIns="45720" rtlCol="0" anchor="b" anchorCtr="0">
            <a:normAutofit/>
          </a:bodyPr>
          <a:lstStyle/>
          <a:p>
            <a:r>
              <a:rPr lang="da-DK" dirty="0" smtClean="0"/>
              <a:t>Klik for at redigere i masteren</a:t>
            </a:r>
            <a:endParaRPr lang="en-US" dirty="0"/>
          </a:p>
        </p:txBody>
      </p:sp>
      <p:sp>
        <p:nvSpPr>
          <p:cNvPr id="3" name="Text Placeholder 2"/>
          <p:cNvSpPr>
            <a:spLocks noGrp="1"/>
          </p:cNvSpPr>
          <p:nvPr>
            <p:ph type="body" idx="1"/>
          </p:nvPr>
        </p:nvSpPr>
        <p:spPr>
          <a:xfrm>
            <a:off x="789600" y="1416571"/>
            <a:ext cx="10612800" cy="4204701"/>
          </a:xfrm>
          <a:prstGeom prst="rect">
            <a:avLst/>
          </a:prstGeom>
        </p:spPr>
        <p:txBody>
          <a:bodyPr vert="horz" lIns="360000" tIns="360000" rIns="91440" bIns="45720" rtlCol="0">
            <a:normAutofit/>
          </a:bodyPr>
          <a:lstStyle/>
          <a:p>
            <a:pPr lvl="0"/>
            <a:r>
              <a:rPr lang="da-DK" dirty="0" smtClean="0"/>
              <a:t>Rediger typografien i masterens</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en-US" dirty="0"/>
          </a:p>
        </p:txBody>
      </p:sp>
      <p:pic>
        <p:nvPicPr>
          <p:cNvPr id="6" name="Billed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 y="5099131"/>
            <a:ext cx="2930978" cy="1758868"/>
          </a:xfrm>
          <a:prstGeom prst="rect">
            <a:avLst/>
          </a:prstGeom>
        </p:spPr>
      </p:pic>
    </p:spTree>
    <p:extLst>
      <p:ext uri="{BB962C8B-B14F-4D97-AF65-F5344CB8AC3E}">
        <p14:creationId xmlns:p14="http://schemas.microsoft.com/office/powerpoint/2010/main" val="406365126"/>
      </p:ext>
    </p:extLst>
  </p:cSld>
  <p:clrMap bg1="lt1" tx1="dk1" bg2="lt2" tx2="dk2" accent1="accent1" accent2="accent2" accent3="accent3" accent4="accent4" accent5="accent5" accent6="accent6" hlink="hlink" folHlink="folHlink"/>
  <p:sldLayoutIdLst>
    <p:sldLayoutId id="2147483679" r:id="rId1"/>
    <p:sldLayoutId id="2147483699" r:id="rId2"/>
    <p:sldLayoutId id="2147483697" r:id="rId3"/>
    <p:sldLayoutId id="2147483698" r:id="rId4"/>
    <p:sldLayoutId id="2147483700" r:id="rId5"/>
    <p:sldLayoutId id="2147483701" r:id="rId6"/>
    <p:sldLayoutId id="2147483702" r:id="rId7"/>
    <p:sldLayoutId id="2147483703" r:id="rId8"/>
    <p:sldLayoutId id="2147483669" r:id="rId9"/>
    <p:sldLayoutId id="2147483687" r:id="rId10"/>
    <p:sldLayoutId id="2147483664" r:id="rId11"/>
    <p:sldLayoutId id="2147483689" r:id="rId12"/>
    <p:sldLayoutId id="2147483668" r:id="rId13"/>
    <p:sldLayoutId id="2147483704" r:id="rId14"/>
    <p:sldLayoutId id="2147483705" r:id="rId1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kern="1200">
          <a:solidFill>
            <a:srgbClr val="4DC196"/>
          </a:solidFill>
          <a:latin typeface="Calibri"/>
          <a:ea typeface="+mj-ea"/>
          <a:cs typeface="Calibri"/>
        </a:defRPr>
      </a:lvl1pPr>
    </p:titleStyle>
    <p:bodyStyle>
      <a:lvl1pPr marL="228600" indent="-228600" algn="l" defTabSz="914400" rtl="0" eaLnBrk="1" latinLnBrk="0" hangingPunct="1">
        <a:lnSpc>
          <a:spcPct val="90000"/>
        </a:lnSpc>
        <a:spcBef>
          <a:spcPts val="1000"/>
        </a:spcBef>
        <a:buFontTx/>
        <a:buBlip>
          <a:blip r:embed="rId18"/>
        </a:buBlip>
        <a:defRPr sz="1800" kern="1200">
          <a:solidFill>
            <a:schemeClr val="bg2">
              <a:lumMod val="10000"/>
            </a:schemeClr>
          </a:solidFill>
          <a:latin typeface="Calibri"/>
          <a:ea typeface="+mn-ea"/>
          <a:cs typeface="Calibri"/>
        </a:defRPr>
      </a:lvl1pPr>
      <a:lvl2pPr marL="547688" indent="-292100" algn="l" defTabSz="914400" rtl="0" eaLnBrk="1" latinLnBrk="0" hangingPunct="1">
        <a:lnSpc>
          <a:spcPct val="90000"/>
        </a:lnSpc>
        <a:spcBef>
          <a:spcPts val="500"/>
        </a:spcBef>
        <a:buFontTx/>
        <a:buBlip>
          <a:blip r:embed="rId18"/>
        </a:buBlip>
        <a:defRPr sz="1800" kern="1200">
          <a:solidFill>
            <a:schemeClr val="bg2">
              <a:lumMod val="10000"/>
            </a:schemeClr>
          </a:solidFill>
          <a:latin typeface="Calibri"/>
          <a:ea typeface="+mn-ea"/>
          <a:cs typeface="Calibri"/>
        </a:defRPr>
      </a:lvl2pPr>
      <a:lvl3pPr marL="801688" indent="-254000" algn="l" defTabSz="914400" rtl="0" eaLnBrk="1" latinLnBrk="0" hangingPunct="1">
        <a:lnSpc>
          <a:spcPct val="90000"/>
        </a:lnSpc>
        <a:spcBef>
          <a:spcPts val="500"/>
        </a:spcBef>
        <a:buFontTx/>
        <a:buBlip>
          <a:blip r:embed="rId18"/>
        </a:buBlip>
        <a:defRPr sz="1800" kern="1200">
          <a:solidFill>
            <a:schemeClr val="bg2">
              <a:lumMod val="10000"/>
            </a:schemeClr>
          </a:solidFill>
          <a:latin typeface="Calibri"/>
          <a:ea typeface="+mn-ea"/>
          <a:cs typeface="Calibri"/>
        </a:defRPr>
      </a:lvl3pPr>
      <a:lvl4pPr marL="1027113" indent="-239713" algn="l" defTabSz="914400" rtl="0" eaLnBrk="1" latinLnBrk="0" hangingPunct="1">
        <a:lnSpc>
          <a:spcPct val="90000"/>
        </a:lnSpc>
        <a:spcBef>
          <a:spcPts val="500"/>
        </a:spcBef>
        <a:buFontTx/>
        <a:buBlip>
          <a:blip r:embed="rId18"/>
        </a:buBlip>
        <a:defRPr sz="1800" kern="1200">
          <a:solidFill>
            <a:schemeClr val="bg2">
              <a:lumMod val="10000"/>
            </a:schemeClr>
          </a:solidFill>
          <a:latin typeface="Calibri"/>
          <a:ea typeface="+mn-ea"/>
          <a:cs typeface="Calibri"/>
        </a:defRPr>
      </a:lvl4pPr>
      <a:lvl5pPr marL="1258888" indent="-217488" algn="l" defTabSz="914400" rtl="0" eaLnBrk="1" latinLnBrk="0" hangingPunct="1">
        <a:lnSpc>
          <a:spcPct val="90000"/>
        </a:lnSpc>
        <a:spcBef>
          <a:spcPts val="500"/>
        </a:spcBef>
        <a:buFontTx/>
        <a:buBlip>
          <a:blip r:embed="rId18"/>
        </a:buBlip>
        <a:defRPr sz="1800" kern="1200">
          <a:solidFill>
            <a:schemeClr val="bg2">
              <a:lumMod val="10000"/>
            </a:schemeClr>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a-DK"/>
              <a:t>Resultater </a:t>
            </a:r>
            <a:r>
              <a:rPr lang="da-DK" smtClean="0"/>
              <a:t>fra brugerundersøgelse</a:t>
            </a:r>
            <a:endParaRPr lang="da-DK" dirty="0"/>
          </a:p>
        </p:txBody>
      </p:sp>
      <p:sp>
        <p:nvSpPr>
          <p:cNvPr id="4" name="Undertitel 3"/>
          <p:cNvSpPr>
            <a:spLocks noGrp="1"/>
          </p:cNvSpPr>
          <p:nvPr>
            <p:ph type="subTitle" idx="1"/>
          </p:nvPr>
        </p:nvSpPr>
        <p:spPr/>
        <p:txBody>
          <a:bodyPr/>
          <a:lstStyle/>
          <a:p>
            <a:r>
              <a:rPr lang="da-DK" dirty="0" smtClean="0"/>
              <a:t>I </a:t>
            </a:r>
            <a:r>
              <a:rPr lang="da-DK" dirty="0" err="1" smtClean="0"/>
              <a:t>SIRIs</a:t>
            </a:r>
            <a:r>
              <a:rPr lang="da-DK" dirty="0" smtClean="0"/>
              <a:t> Borgercentre, uge 43 2023</a:t>
            </a:r>
            <a:endParaRPr lang="da-DK" dirty="0"/>
          </a:p>
        </p:txBody>
      </p:sp>
    </p:spTree>
    <p:extLst>
      <p:ext uri="{BB962C8B-B14F-4D97-AF65-F5344CB8AC3E}">
        <p14:creationId xmlns:p14="http://schemas.microsoft.com/office/powerpoint/2010/main" val="2241881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735951" y="724968"/>
            <a:ext cx="5228996" cy="646331"/>
          </a:xfrm>
          <a:prstGeom prst="rect">
            <a:avLst/>
          </a:prstGeom>
          <a:noFill/>
        </p:spPr>
        <p:txBody>
          <a:bodyPr wrap="none" lIns="91440" tIns="45720" rIns="91440" bIns="45720">
            <a:spAutoFit/>
          </a:bodyPr>
          <a:lstStyle/>
          <a:p>
            <a:pPr algn="ctr"/>
            <a:r>
              <a:rPr lang="da-DK" sz="3600" dirty="0" err="1">
                <a:ln w="0"/>
                <a:solidFill>
                  <a:schemeClr val="accent1"/>
                </a:solidFill>
                <a:effectLst>
                  <a:outerShdw blurRad="38100" dist="25400" dir="5400000" algn="ctr" rotWithShape="0">
                    <a:srgbClr val="6E747A">
                      <a:alpha val="43000"/>
                    </a:srgbClr>
                  </a:outerShdw>
                </a:effectLst>
              </a:rPr>
              <a:t>SIRIs</a:t>
            </a:r>
            <a:r>
              <a:rPr lang="da-DK" sz="3600" dirty="0">
                <a:ln w="0"/>
                <a:solidFill>
                  <a:schemeClr val="accent1"/>
                </a:solidFill>
                <a:effectLst>
                  <a:outerShdw blurRad="38100" dist="25400" dir="5400000" algn="ctr" rotWithShape="0">
                    <a:srgbClr val="6E747A">
                      <a:alpha val="43000"/>
                    </a:srgbClr>
                  </a:outerShdw>
                </a:effectLst>
              </a:rPr>
              <a:t> Borgercenter i Rønne </a:t>
            </a:r>
          </a:p>
        </p:txBody>
      </p:sp>
      <p:graphicFrame>
        <p:nvGraphicFramePr>
          <p:cNvPr id="5" name="Diagram 4"/>
          <p:cNvGraphicFramePr/>
          <p:nvPr>
            <p:extLst/>
          </p:nvPr>
        </p:nvGraphicFramePr>
        <p:xfrm>
          <a:off x="7120682" y="2024864"/>
          <a:ext cx="3859917" cy="3045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 5"/>
          <p:cNvGraphicFramePr>
            <a:graphicFrameLocks noGrp="1"/>
          </p:cNvGraphicFramePr>
          <p:nvPr>
            <p:extLst>
              <p:ext uri="{D42A27DB-BD31-4B8C-83A1-F6EECF244321}">
                <p14:modId xmlns:p14="http://schemas.microsoft.com/office/powerpoint/2010/main" val="2623308995"/>
              </p:ext>
            </p:extLst>
          </p:nvPr>
        </p:nvGraphicFramePr>
        <p:xfrm>
          <a:off x="502166" y="2429309"/>
          <a:ext cx="6083300" cy="1224915"/>
        </p:xfrm>
        <a:graphic>
          <a:graphicData uri="http://schemas.openxmlformats.org/drawingml/2006/table">
            <a:tbl>
              <a:tblPr>
                <a:tableStyleId>{5C22544A-7EE6-4342-B048-85BDC9FD1C3A}</a:tableStyleId>
              </a:tblPr>
              <a:tblGrid>
                <a:gridCol w="381000">
                  <a:extLst>
                    <a:ext uri="{9D8B030D-6E8A-4147-A177-3AD203B41FA5}">
                      <a16:colId xmlns:a16="http://schemas.microsoft.com/office/drawing/2014/main" val="3607336621"/>
                    </a:ext>
                  </a:extLst>
                </a:gridCol>
                <a:gridCol w="3810000">
                  <a:extLst>
                    <a:ext uri="{9D8B030D-6E8A-4147-A177-3AD203B41FA5}">
                      <a16:colId xmlns:a16="http://schemas.microsoft.com/office/drawing/2014/main" val="3617435783"/>
                    </a:ext>
                  </a:extLst>
                </a:gridCol>
                <a:gridCol w="1219200">
                  <a:extLst>
                    <a:ext uri="{9D8B030D-6E8A-4147-A177-3AD203B41FA5}">
                      <a16:colId xmlns:a16="http://schemas.microsoft.com/office/drawing/2014/main" val="3120974626"/>
                    </a:ext>
                  </a:extLst>
                </a:gridCol>
                <a:gridCol w="673100">
                  <a:extLst>
                    <a:ext uri="{9D8B030D-6E8A-4147-A177-3AD203B41FA5}">
                      <a16:colId xmlns:a16="http://schemas.microsoft.com/office/drawing/2014/main" val="4252701698"/>
                    </a:ext>
                  </a:extLst>
                </a:gridCol>
              </a:tblGrid>
              <a:tr h="161925">
                <a:tc>
                  <a:txBody>
                    <a:bodyPr/>
                    <a:lstStyle/>
                    <a:p>
                      <a:pPr algn="r" fontAlgn="b"/>
                      <a:endParaRPr lang="da-DK"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t"/>
                      <a:r>
                        <a:rPr lang="da-DK" sz="900" u="none" strike="noStrike" dirty="0">
                          <a:effectLst/>
                        </a:rPr>
                        <a:t>Var du tilfreds med vores betjening i dag? </a:t>
                      </a:r>
                      <a:endParaRPr lang="da-DK" sz="900" b="1" i="0" u="none" strike="noStrike" dirty="0">
                        <a:solidFill>
                          <a:srgbClr val="000000"/>
                        </a:solidFill>
                        <a:effectLst/>
                        <a:latin typeface="Arial" panose="020B0604020202020204" pitchFamily="34" charset="0"/>
                      </a:endParaRPr>
                    </a:p>
                  </a:txBody>
                  <a:tcPr marL="9525" marR="9525" marT="9525" marB="0"/>
                </a:tc>
                <a:tc>
                  <a:txBody>
                    <a:bodyPr/>
                    <a:lstStyle/>
                    <a:p>
                      <a:pPr algn="l" fontAlgn="b"/>
                      <a:r>
                        <a:rPr lang="da-DK" sz="900" u="none" strike="noStrike">
                          <a:effectLst/>
                        </a:rPr>
                        <a:t>Antal</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a-DK" sz="900" u="none" strike="noStrike">
                          <a:effectLst/>
                        </a:rPr>
                        <a:t>Procent</a:t>
                      </a:r>
                      <a:endParaRPr lang="da-DK"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62821116"/>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1. </a:t>
                      </a:r>
                      <a:r>
                        <a:rPr lang="da-DK" sz="900" u="none" strike="noStrike" dirty="0" smtClean="0">
                          <a:effectLst/>
                        </a:rPr>
                        <a:t>Meget </a:t>
                      </a:r>
                      <a:r>
                        <a:rPr lang="da-DK" sz="900" u="none" strike="noStrike" dirty="0">
                          <a:effectLst/>
                        </a:rPr>
                        <a:t>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13</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100,00%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52284442"/>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2. 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0</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51737500"/>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3. Nogenlunde 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0</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369030842"/>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4. Utilfreds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0</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15100128"/>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5. Meget utilfreds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0</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52938311"/>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a-DK" sz="900" u="none" strike="noStrike">
                          <a:effectLst/>
                        </a:rPr>
                        <a:t>Total</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13</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dirty="0">
                          <a:effectLst/>
                        </a:rPr>
                        <a:t>100%</a:t>
                      </a:r>
                      <a:endParaRPr lang="da-DK"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228278682"/>
                  </a:ext>
                </a:extLst>
              </a:tr>
            </a:tbl>
          </a:graphicData>
        </a:graphic>
      </p:graphicFrame>
    </p:spTree>
    <p:extLst>
      <p:ext uri="{BB962C8B-B14F-4D97-AF65-F5344CB8AC3E}">
        <p14:creationId xmlns:p14="http://schemas.microsoft.com/office/powerpoint/2010/main" val="1754395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ln w="0"/>
                <a:solidFill>
                  <a:schemeClr val="accent1"/>
                </a:solidFill>
                <a:effectLst>
                  <a:outerShdw blurRad="38100" dist="25400" dir="5400000" algn="ctr" rotWithShape="0">
                    <a:srgbClr val="6E747A">
                      <a:alpha val="43000"/>
                    </a:srgbClr>
                  </a:outerShdw>
                </a:effectLst>
              </a:rPr>
              <a:t>Om brugerundersøgelsen</a:t>
            </a:r>
            <a:endParaRPr lang="da-DK" dirty="0"/>
          </a:p>
        </p:txBody>
      </p:sp>
      <p:sp>
        <p:nvSpPr>
          <p:cNvPr id="3" name="Pladsholder til indhold 2"/>
          <p:cNvSpPr>
            <a:spLocks noGrp="1"/>
          </p:cNvSpPr>
          <p:nvPr>
            <p:ph idx="11"/>
          </p:nvPr>
        </p:nvSpPr>
        <p:spPr/>
        <p:txBody>
          <a:bodyPr>
            <a:normAutofit fontScale="77500" lnSpcReduction="20000"/>
          </a:bodyPr>
          <a:lstStyle/>
          <a:p>
            <a:r>
              <a:rPr lang="da-DK" dirty="0" smtClean="0">
                <a:solidFill>
                  <a:schemeClr val="tx1"/>
                </a:solidFill>
              </a:rPr>
              <a:t>I </a:t>
            </a:r>
            <a:r>
              <a:rPr lang="da-DK" dirty="0">
                <a:solidFill>
                  <a:schemeClr val="tx1"/>
                </a:solidFill>
              </a:rPr>
              <a:t>uge 43 2023 gennemførte Borgerservice en brugerundersøgelse i </a:t>
            </a:r>
            <a:r>
              <a:rPr lang="da-DK" dirty="0" err="1">
                <a:solidFill>
                  <a:schemeClr val="tx1"/>
                </a:solidFill>
              </a:rPr>
              <a:t>SIRIs</a:t>
            </a:r>
            <a:r>
              <a:rPr lang="da-DK" dirty="0">
                <a:solidFill>
                  <a:schemeClr val="tx1"/>
                </a:solidFill>
              </a:rPr>
              <a:t> syv Borgercentre i Valby, Aarhus, Odense, Aalborg, Esbjerg, Sønderborg og Rønne</a:t>
            </a:r>
            <a:r>
              <a:rPr lang="da-DK" dirty="0" smtClean="0">
                <a:solidFill>
                  <a:schemeClr val="tx1"/>
                </a:solidFill>
              </a:rPr>
              <a:t>.</a:t>
            </a:r>
            <a:endParaRPr lang="da-DK" dirty="0">
              <a:solidFill>
                <a:schemeClr val="tx1"/>
              </a:solidFill>
            </a:endParaRPr>
          </a:p>
          <a:p>
            <a:r>
              <a:rPr lang="da-DK" dirty="0">
                <a:solidFill>
                  <a:schemeClr val="tx1"/>
                </a:solidFill>
              </a:rPr>
              <a:t>Brugere af </a:t>
            </a:r>
            <a:r>
              <a:rPr lang="da-DK" dirty="0" err="1">
                <a:solidFill>
                  <a:schemeClr val="tx1"/>
                </a:solidFill>
              </a:rPr>
              <a:t>SIRIs</a:t>
            </a:r>
            <a:r>
              <a:rPr lang="da-DK" dirty="0">
                <a:solidFill>
                  <a:schemeClr val="tx1"/>
                </a:solidFill>
              </a:rPr>
              <a:t> borgercentre i hele landet er efter endt ekspedition blevet spurgt, om de vil deltage i en brugerundersøgelse om tilfredsheden med betjeningen. </a:t>
            </a:r>
          </a:p>
          <a:p>
            <a:r>
              <a:rPr lang="da-DK" dirty="0" smtClean="0">
                <a:solidFill>
                  <a:schemeClr val="tx1"/>
                </a:solidFill>
              </a:rPr>
              <a:t>688 ud </a:t>
            </a:r>
            <a:r>
              <a:rPr lang="da-DK" dirty="0">
                <a:solidFill>
                  <a:schemeClr val="tx1"/>
                </a:solidFill>
              </a:rPr>
              <a:t>af </a:t>
            </a:r>
            <a:r>
              <a:rPr lang="da-DK" dirty="0" smtClean="0">
                <a:solidFill>
                  <a:schemeClr val="tx1"/>
                </a:solidFill>
              </a:rPr>
              <a:t>1.670 </a:t>
            </a:r>
            <a:r>
              <a:rPr lang="da-DK" dirty="0">
                <a:solidFill>
                  <a:schemeClr val="tx1"/>
                </a:solidFill>
              </a:rPr>
              <a:t>betjente brugere valgte at deltage i undersøgelsen (svarprocent på </a:t>
            </a:r>
            <a:r>
              <a:rPr lang="da-DK" dirty="0" smtClean="0">
                <a:solidFill>
                  <a:schemeClr val="tx1"/>
                </a:solidFill>
              </a:rPr>
              <a:t>41 procent).</a:t>
            </a:r>
            <a:endParaRPr lang="da-DK" dirty="0">
              <a:solidFill>
                <a:schemeClr val="tx1"/>
              </a:solidFill>
            </a:endParaRPr>
          </a:p>
          <a:p>
            <a:r>
              <a:rPr lang="da-DK" dirty="0">
                <a:solidFill>
                  <a:schemeClr val="tx1"/>
                </a:solidFill>
              </a:rPr>
              <a:t>Udfyldelse af spørgeskemaet foregår anonymt og frivilligt, og spørgsmålene er udformet på både dansk og engelsk</a:t>
            </a:r>
            <a:r>
              <a:rPr lang="da-DK" dirty="0" smtClean="0">
                <a:solidFill>
                  <a:schemeClr val="tx1"/>
                </a:solidFill>
              </a:rPr>
              <a:t>.</a:t>
            </a:r>
            <a:endParaRPr lang="da-DK" dirty="0">
              <a:solidFill>
                <a:schemeClr val="tx1"/>
              </a:solidFill>
            </a:endParaRPr>
          </a:p>
          <a:p>
            <a:r>
              <a:rPr lang="da-DK" dirty="0">
                <a:solidFill>
                  <a:schemeClr val="tx1"/>
                </a:solidFill>
              </a:rPr>
              <a:t>Undersøgelsen gennemføres to gange årligt, og besvares via et fysisk spørgeskema</a:t>
            </a:r>
            <a:r>
              <a:rPr lang="da-DK" dirty="0" smtClean="0">
                <a:solidFill>
                  <a:schemeClr val="tx1"/>
                </a:solidFill>
              </a:rPr>
              <a:t>.</a:t>
            </a:r>
            <a:endParaRPr lang="da-DK" dirty="0">
              <a:solidFill>
                <a:schemeClr val="tx1"/>
              </a:solidFill>
            </a:endParaRPr>
          </a:p>
          <a:p>
            <a:r>
              <a:rPr lang="da-DK" dirty="0">
                <a:solidFill>
                  <a:schemeClr val="tx1"/>
                </a:solidFill>
              </a:rPr>
              <a:t>Undersøgelsen skal ses som et øjebliksbillede og giver udelukkende en indikation af tilfredshedsniveauet. Det skyldes, at undersøgelsen skal læses med det forbehold, at den er frivillig at gennemføre, og besvarelsesprocenten er forholdsvis lav. Derfor er den heller ikke nødvendigvis repræsentativ. </a:t>
            </a:r>
          </a:p>
          <a:p>
            <a:r>
              <a:rPr lang="da-DK" dirty="0">
                <a:solidFill>
                  <a:schemeClr val="tx1"/>
                </a:solidFill>
              </a:rPr>
              <a:t>Med det forbehold indikerer undersøgelsen en meget høj grad af tilfredshed med betjeningen i </a:t>
            </a:r>
            <a:r>
              <a:rPr lang="da-DK" dirty="0" err="1">
                <a:solidFill>
                  <a:schemeClr val="tx1"/>
                </a:solidFill>
              </a:rPr>
              <a:t>SIRIs</a:t>
            </a:r>
            <a:r>
              <a:rPr lang="da-DK" dirty="0">
                <a:solidFill>
                  <a:schemeClr val="tx1"/>
                </a:solidFill>
              </a:rPr>
              <a:t> Borgercentre. </a:t>
            </a:r>
            <a:r>
              <a:rPr lang="da-DK" dirty="0" smtClean="0">
                <a:solidFill>
                  <a:schemeClr val="tx1"/>
                </a:solidFill>
              </a:rPr>
              <a:t>Godt 99 procent (98,7 procent) </a:t>
            </a:r>
            <a:r>
              <a:rPr lang="da-DK" dirty="0">
                <a:solidFill>
                  <a:schemeClr val="tx1"/>
                </a:solidFill>
              </a:rPr>
              <a:t>har således svaret, at de er enten meget tilfredse eller tilfredse. Det høje tilfredshedsniveau er med mindre variationer gældende på tværs af de syv borgercentre.</a:t>
            </a:r>
          </a:p>
          <a:p>
            <a:pPr marL="0" indent="0">
              <a:buNone/>
            </a:pPr>
            <a:endParaRPr lang="da-DK" dirty="0">
              <a:solidFill>
                <a:schemeClr val="tx1"/>
              </a:solidFill>
            </a:endParaRPr>
          </a:p>
        </p:txBody>
      </p:sp>
    </p:spTree>
    <p:extLst>
      <p:ext uri="{BB962C8B-B14F-4D97-AF65-F5344CB8AC3E}">
        <p14:creationId xmlns:p14="http://schemas.microsoft.com/office/powerpoint/2010/main" val="126481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2078957" y="724968"/>
            <a:ext cx="8542980" cy="646331"/>
          </a:xfrm>
          <a:prstGeom prst="rect">
            <a:avLst/>
          </a:prstGeom>
          <a:noFill/>
        </p:spPr>
        <p:txBody>
          <a:bodyPr wrap="none" lIns="91440" tIns="45720" rIns="91440" bIns="45720">
            <a:spAutoFit/>
          </a:bodyPr>
          <a:lstStyle/>
          <a:p>
            <a:pPr algn="ctr"/>
            <a:r>
              <a:rPr lang="da-DK" sz="3600" dirty="0">
                <a:ln w="0"/>
                <a:solidFill>
                  <a:schemeClr val="accent1"/>
                </a:solidFill>
                <a:effectLst>
                  <a:outerShdw blurRad="38100" dist="25400" dir="5400000" algn="ctr" rotWithShape="0">
                    <a:srgbClr val="6E747A">
                      <a:alpha val="43000"/>
                    </a:srgbClr>
                  </a:outerShdw>
                </a:effectLst>
              </a:rPr>
              <a:t>Samlede resultater for brugerundersøgelsen </a:t>
            </a:r>
          </a:p>
        </p:txBody>
      </p:sp>
      <p:graphicFrame>
        <p:nvGraphicFramePr>
          <p:cNvPr id="10" name="Diagram 9"/>
          <p:cNvGraphicFramePr/>
          <p:nvPr>
            <p:extLst/>
          </p:nvPr>
        </p:nvGraphicFramePr>
        <p:xfrm>
          <a:off x="7120682" y="2024864"/>
          <a:ext cx="3859917" cy="3045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 5"/>
          <p:cNvGraphicFramePr>
            <a:graphicFrameLocks noGrp="1"/>
          </p:cNvGraphicFramePr>
          <p:nvPr>
            <p:extLst>
              <p:ext uri="{D42A27DB-BD31-4B8C-83A1-F6EECF244321}">
                <p14:modId xmlns:p14="http://schemas.microsoft.com/office/powerpoint/2010/main" val="323371435"/>
              </p:ext>
            </p:extLst>
          </p:nvPr>
        </p:nvGraphicFramePr>
        <p:xfrm>
          <a:off x="489933" y="2440521"/>
          <a:ext cx="6083300" cy="1224915"/>
        </p:xfrm>
        <a:graphic>
          <a:graphicData uri="http://schemas.openxmlformats.org/drawingml/2006/table">
            <a:tbl>
              <a:tblPr>
                <a:tableStyleId>{5C22544A-7EE6-4342-B048-85BDC9FD1C3A}</a:tableStyleId>
              </a:tblPr>
              <a:tblGrid>
                <a:gridCol w="381000">
                  <a:extLst>
                    <a:ext uri="{9D8B030D-6E8A-4147-A177-3AD203B41FA5}">
                      <a16:colId xmlns:a16="http://schemas.microsoft.com/office/drawing/2014/main" val="4239078848"/>
                    </a:ext>
                  </a:extLst>
                </a:gridCol>
                <a:gridCol w="3810000">
                  <a:extLst>
                    <a:ext uri="{9D8B030D-6E8A-4147-A177-3AD203B41FA5}">
                      <a16:colId xmlns:a16="http://schemas.microsoft.com/office/drawing/2014/main" val="2905678181"/>
                    </a:ext>
                  </a:extLst>
                </a:gridCol>
                <a:gridCol w="1219200">
                  <a:extLst>
                    <a:ext uri="{9D8B030D-6E8A-4147-A177-3AD203B41FA5}">
                      <a16:colId xmlns:a16="http://schemas.microsoft.com/office/drawing/2014/main" val="1684471733"/>
                    </a:ext>
                  </a:extLst>
                </a:gridCol>
                <a:gridCol w="673100">
                  <a:extLst>
                    <a:ext uri="{9D8B030D-6E8A-4147-A177-3AD203B41FA5}">
                      <a16:colId xmlns:a16="http://schemas.microsoft.com/office/drawing/2014/main" val="1799775582"/>
                    </a:ext>
                  </a:extLst>
                </a:gridCol>
              </a:tblGrid>
              <a:tr h="161925">
                <a:tc>
                  <a:txBody>
                    <a:bodyPr/>
                    <a:lstStyle/>
                    <a:p>
                      <a:pPr algn="r" fontAlgn="b"/>
                      <a:endParaRPr lang="da-DK"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t"/>
                      <a:r>
                        <a:rPr lang="da-DK" sz="900" u="none" strike="noStrike">
                          <a:effectLst/>
                        </a:rPr>
                        <a:t>Var du tilfreds med vores betjening i dag? </a:t>
                      </a:r>
                      <a:endParaRPr lang="da-DK" sz="900" b="1" i="0" u="none" strike="noStrike">
                        <a:solidFill>
                          <a:srgbClr val="000000"/>
                        </a:solidFill>
                        <a:effectLst/>
                        <a:latin typeface="Arial" panose="020B0604020202020204" pitchFamily="34" charset="0"/>
                      </a:endParaRPr>
                    </a:p>
                  </a:txBody>
                  <a:tcPr marL="9525" marR="9525" marT="9525" marB="0"/>
                </a:tc>
                <a:tc>
                  <a:txBody>
                    <a:bodyPr/>
                    <a:lstStyle/>
                    <a:p>
                      <a:pPr algn="l" fontAlgn="b"/>
                      <a:r>
                        <a:rPr lang="da-DK" sz="900" u="none" strike="noStrike">
                          <a:effectLst/>
                        </a:rPr>
                        <a:t>Antal</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a-DK" sz="900" u="none" strike="noStrike" dirty="0">
                          <a:effectLst/>
                        </a:rPr>
                        <a:t>Procent</a:t>
                      </a:r>
                      <a:endParaRPr lang="da-DK" sz="9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018985260"/>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1. Meget 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595</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86,48%</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766864301"/>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2. 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dirty="0">
                          <a:effectLst/>
                        </a:rPr>
                        <a:t>84</a:t>
                      </a:r>
                      <a:endParaRPr lang="da-DK"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12,21%</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95045084"/>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3. Nogenlunde 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7</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1,02%</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56289423"/>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4. Utilfreds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dirty="0">
                          <a:effectLst/>
                        </a:rPr>
                        <a:t> </a:t>
                      </a:r>
                      <a:r>
                        <a:rPr lang="da-DK" sz="900" u="none" strike="noStrike" dirty="0" smtClean="0">
                          <a:effectLst/>
                        </a:rPr>
                        <a:t>0</a:t>
                      </a:r>
                      <a:endParaRPr lang="da-DK"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31865220"/>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5. Meget utilfreds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dirty="0">
                          <a:effectLst/>
                        </a:rPr>
                        <a:t>2</a:t>
                      </a:r>
                      <a:endParaRPr lang="da-DK"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0,29%</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645734764"/>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a-DK" sz="900" u="none" strike="noStrike" dirty="0">
                          <a:effectLst/>
                        </a:rPr>
                        <a:t>Total</a:t>
                      </a:r>
                      <a:endParaRPr lang="da-DK"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688</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dirty="0">
                          <a:effectLst/>
                        </a:rPr>
                        <a:t>100%</a:t>
                      </a:r>
                      <a:endParaRPr lang="da-DK"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07128632"/>
                  </a:ext>
                </a:extLst>
              </a:tr>
            </a:tbl>
          </a:graphicData>
        </a:graphic>
      </p:graphicFrame>
    </p:spTree>
    <p:extLst>
      <p:ext uri="{BB962C8B-B14F-4D97-AF65-F5344CB8AC3E}">
        <p14:creationId xmlns:p14="http://schemas.microsoft.com/office/powerpoint/2010/main" val="1793596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7120682" y="2024864"/>
          <a:ext cx="3859917" cy="3045276"/>
        </p:xfrm>
        <a:graphic>
          <a:graphicData uri="http://schemas.openxmlformats.org/drawingml/2006/chart">
            <c:chart xmlns:c="http://schemas.openxmlformats.org/drawingml/2006/chart" xmlns:r="http://schemas.openxmlformats.org/officeDocument/2006/relationships" r:id="rId2"/>
          </a:graphicData>
        </a:graphic>
      </p:graphicFrame>
      <p:sp>
        <p:nvSpPr>
          <p:cNvPr id="7" name="Rektangel 6"/>
          <p:cNvSpPr/>
          <p:nvPr/>
        </p:nvSpPr>
        <p:spPr>
          <a:xfrm>
            <a:off x="3881438" y="724968"/>
            <a:ext cx="4938019" cy="646331"/>
          </a:xfrm>
          <a:prstGeom prst="rect">
            <a:avLst/>
          </a:prstGeom>
          <a:noFill/>
        </p:spPr>
        <p:txBody>
          <a:bodyPr wrap="none" lIns="91440" tIns="45720" rIns="91440" bIns="45720">
            <a:spAutoFit/>
          </a:bodyPr>
          <a:lstStyle/>
          <a:p>
            <a:pPr algn="ctr"/>
            <a:r>
              <a:rPr lang="da-DK" sz="3600" dirty="0" err="1">
                <a:ln w="0"/>
                <a:solidFill>
                  <a:schemeClr val="accent1"/>
                </a:solidFill>
                <a:effectLst>
                  <a:outerShdw blurRad="38100" dist="25400" dir="5400000" algn="ctr" rotWithShape="0">
                    <a:srgbClr val="6E747A">
                      <a:alpha val="43000"/>
                    </a:srgbClr>
                  </a:outerShdw>
                </a:effectLst>
              </a:rPr>
              <a:t>SIRIs</a:t>
            </a:r>
            <a:r>
              <a:rPr lang="da-DK" sz="3600" dirty="0">
                <a:ln w="0"/>
                <a:solidFill>
                  <a:schemeClr val="accent1"/>
                </a:solidFill>
                <a:effectLst>
                  <a:outerShdw blurRad="38100" dist="25400" dir="5400000" algn="ctr" rotWithShape="0">
                    <a:srgbClr val="6E747A">
                      <a:alpha val="43000"/>
                    </a:srgbClr>
                  </a:outerShdw>
                </a:effectLst>
              </a:rPr>
              <a:t> Borgercenter i Valby</a:t>
            </a:r>
          </a:p>
        </p:txBody>
      </p:sp>
      <p:graphicFrame>
        <p:nvGraphicFramePr>
          <p:cNvPr id="9" name="Tabel 8"/>
          <p:cNvGraphicFramePr>
            <a:graphicFrameLocks noGrp="1"/>
          </p:cNvGraphicFramePr>
          <p:nvPr>
            <p:extLst>
              <p:ext uri="{D42A27DB-BD31-4B8C-83A1-F6EECF244321}">
                <p14:modId xmlns:p14="http://schemas.microsoft.com/office/powerpoint/2010/main" val="1136205693"/>
              </p:ext>
            </p:extLst>
          </p:nvPr>
        </p:nvGraphicFramePr>
        <p:xfrm>
          <a:off x="494030" y="2440406"/>
          <a:ext cx="6083300" cy="1224915"/>
        </p:xfrm>
        <a:graphic>
          <a:graphicData uri="http://schemas.openxmlformats.org/drawingml/2006/table">
            <a:tbl>
              <a:tblPr>
                <a:tableStyleId>{5C22544A-7EE6-4342-B048-85BDC9FD1C3A}</a:tableStyleId>
              </a:tblPr>
              <a:tblGrid>
                <a:gridCol w="381000">
                  <a:extLst>
                    <a:ext uri="{9D8B030D-6E8A-4147-A177-3AD203B41FA5}">
                      <a16:colId xmlns:a16="http://schemas.microsoft.com/office/drawing/2014/main" val="393085536"/>
                    </a:ext>
                  </a:extLst>
                </a:gridCol>
                <a:gridCol w="3810000">
                  <a:extLst>
                    <a:ext uri="{9D8B030D-6E8A-4147-A177-3AD203B41FA5}">
                      <a16:colId xmlns:a16="http://schemas.microsoft.com/office/drawing/2014/main" val="3416043443"/>
                    </a:ext>
                  </a:extLst>
                </a:gridCol>
                <a:gridCol w="1219200">
                  <a:extLst>
                    <a:ext uri="{9D8B030D-6E8A-4147-A177-3AD203B41FA5}">
                      <a16:colId xmlns:a16="http://schemas.microsoft.com/office/drawing/2014/main" val="3296028215"/>
                    </a:ext>
                  </a:extLst>
                </a:gridCol>
                <a:gridCol w="673100">
                  <a:extLst>
                    <a:ext uri="{9D8B030D-6E8A-4147-A177-3AD203B41FA5}">
                      <a16:colId xmlns:a16="http://schemas.microsoft.com/office/drawing/2014/main" val="112009199"/>
                    </a:ext>
                  </a:extLst>
                </a:gridCol>
              </a:tblGrid>
              <a:tr h="161925">
                <a:tc>
                  <a:txBody>
                    <a:bodyPr/>
                    <a:lstStyle/>
                    <a:p>
                      <a:pPr algn="r" fontAlgn="b"/>
                      <a:endParaRPr lang="da-DK"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t"/>
                      <a:r>
                        <a:rPr lang="da-DK" sz="900" u="none" strike="noStrike">
                          <a:effectLst/>
                        </a:rPr>
                        <a:t>Var du tilfreds med vores betjening i dag? </a:t>
                      </a:r>
                      <a:endParaRPr lang="da-DK" sz="900" b="1" i="0" u="none" strike="noStrike">
                        <a:solidFill>
                          <a:srgbClr val="000000"/>
                        </a:solidFill>
                        <a:effectLst/>
                        <a:latin typeface="Arial" panose="020B0604020202020204" pitchFamily="34" charset="0"/>
                      </a:endParaRPr>
                    </a:p>
                  </a:txBody>
                  <a:tcPr marL="9525" marR="9525" marT="9525" marB="0"/>
                </a:tc>
                <a:tc>
                  <a:txBody>
                    <a:bodyPr/>
                    <a:lstStyle/>
                    <a:p>
                      <a:pPr algn="l" fontAlgn="b"/>
                      <a:r>
                        <a:rPr lang="da-DK" sz="900" u="none" strike="noStrike">
                          <a:effectLst/>
                        </a:rPr>
                        <a:t>Antal</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a-DK" sz="900" u="none" strike="noStrike">
                          <a:effectLst/>
                        </a:rPr>
                        <a:t>Procent</a:t>
                      </a:r>
                      <a:endParaRPr lang="da-DK"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184109999"/>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1. </a:t>
                      </a:r>
                      <a:r>
                        <a:rPr lang="da-DK" sz="900" u="none" strike="noStrike" dirty="0" smtClean="0">
                          <a:effectLst/>
                        </a:rPr>
                        <a:t>Meget </a:t>
                      </a:r>
                      <a:r>
                        <a:rPr lang="da-DK" sz="900" u="none" strike="noStrike" dirty="0">
                          <a:effectLst/>
                        </a:rPr>
                        <a:t>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315</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83,11%</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77879952"/>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2. 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57</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15,04%</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462588328"/>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3. Nogenlunde 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6</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1,58%</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522022818"/>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4. Utilfreds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dirty="0">
                          <a:effectLst/>
                        </a:rPr>
                        <a:t> </a:t>
                      </a:r>
                      <a:r>
                        <a:rPr lang="da-DK" sz="900" u="none" strike="noStrike" dirty="0" smtClean="0">
                          <a:effectLst/>
                        </a:rPr>
                        <a:t>0</a:t>
                      </a:r>
                      <a:endParaRPr lang="da-DK"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92695486"/>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5. Meget utilfreds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1</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0,26%</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2353256"/>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a-DK" sz="900" u="none" strike="noStrike">
                          <a:effectLst/>
                        </a:rPr>
                        <a:t>Total</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379</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dirty="0">
                          <a:effectLst/>
                        </a:rPr>
                        <a:t>100%</a:t>
                      </a:r>
                      <a:endParaRPr lang="da-DK"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462651064"/>
                  </a:ext>
                </a:extLst>
              </a:tr>
            </a:tbl>
          </a:graphicData>
        </a:graphic>
      </p:graphicFrame>
    </p:spTree>
    <p:extLst>
      <p:ext uri="{BB962C8B-B14F-4D97-AF65-F5344CB8AC3E}">
        <p14:creationId xmlns:p14="http://schemas.microsoft.com/office/powerpoint/2010/main" val="4058626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729602" y="724968"/>
            <a:ext cx="5241692" cy="646331"/>
          </a:xfrm>
          <a:prstGeom prst="rect">
            <a:avLst/>
          </a:prstGeom>
          <a:noFill/>
        </p:spPr>
        <p:txBody>
          <a:bodyPr wrap="none" lIns="91440" tIns="45720" rIns="91440" bIns="45720">
            <a:spAutoFit/>
          </a:bodyPr>
          <a:lstStyle/>
          <a:p>
            <a:pPr algn="ctr"/>
            <a:r>
              <a:rPr lang="da-DK" sz="3600" dirty="0" err="1">
                <a:ln w="0"/>
                <a:solidFill>
                  <a:schemeClr val="accent1"/>
                </a:solidFill>
                <a:effectLst>
                  <a:outerShdw blurRad="38100" dist="25400" dir="5400000" algn="ctr" rotWithShape="0">
                    <a:srgbClr val="6E747A">
                      <a:alpha val="43000"/>
                    </a:srgbClr>
                  </a:outerShdw>
                </a:effectLst>
              </a:rPr>
              <a:t>SIRIs</a:t>
            </a:r>
            <a:r>
              <a:rPr lang="da-DK" sz="3600" dirty="0">
                <a:ln w="0"/>
                <a:solidFill>
                  <a:schemeClr val="accent1"/>
                </a:solidFill>
                <a:effectLst>
                  <a:outerShdw blurRad="38100" dist="25400" dir="5400000" algn="ctr" rotWithShape="0">
                    <a:srgbClr val="6E747A">
                      <a:alpha val="43000"/>
                    </a:srgbClr>
                  </a:outerShdw>
                </a:effectLst>
              </a:rPr>
              <a:t> Borgercenter i Aarhus</a:t>
            </a:r>
          </a:p>
        </p:txBody>
      </p:sp>
      <p:graphicFrame>
        <p:nvGraphicFramePr>
          <p:cNvPr id="5" name="Diagram 4"/>
          <p:cNvGraphicFramePr/>
          <p:nvPr>
            <p:extLst/>
          </p:nvPr>
        </p:nvGraphicFramePr>
        <p:xfrm>
          <a:off x="7120682" y="2024864"/>
          <a:ext cx="3859917" cy="3045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 5"/>
          <p:cNvGraphicFramePr>
            <a:graphicFrameLocks noGrp="1"/>
          </p:cNvGraphicFramePr>
          <p:nvPr>
            <p:extLst>
              <p:ext uri="{D42A27DB-BD31-4B8C-83A1-F6EECF244321}">
                <p14:modId xmlns:p14="http://schemas.microsoft.com/office/powerpoint/2010/main" val="129002532"/>
              </p:ext>
            </p:extLst>
          </p:nvPr>
        </p:nvGraphicFramePr>
        <p:xfrm>
          <a:off x="490259" y="2438931"/>
          <a:ext cx="6083300" cy="1224915"/>
        </p:xfrm>
        <a:graphic>
          <a:graphicData uri="http://schemas.openxmlformats.org/drawingml/2006/table">
            <a:tbl>
              <a:tblPr>
                <a:tableStyleId>{5C22544A-7EE6-4342-B048-85BDC9FD1C3A}</a:tableStyleId>
              </a:tblPr>
              <a:tblGrid>
                <a:gridCol w="381000">
                  <a:extLst>
                    <a:ext uri="{9D8B030D-6E8A-4147-A177-3AD203B41FA5}">
                      <a16:colId xmlns:a16="http://schemas.microsoft.com/office/drawing/2014/main" val="60516607"/>
                    </a:ext>
                  </a:extLst>
                </a:gridCol>
                <a:gridCol w="3810000">
                  <a:extLst>
                    <a:ext uri="{9D8B030D-6E8A-4147-A177-3AD203B41FA5}">
                      <a16:colId xmlns:a16="http://schemas.microsoft.com/office/drawing/2014/main" val="2850199837"/>
                    </a:ext>
                  </a:extLst>
                </a:gridCol>
                <a:gridCol w="1219200">
                  <a:extLst>
                    <a:ext uri="{9D8B030D-6E8A-4147-A177-3AD203B41FA5}">
                      <a16:colId xmlns:a16="http://schemas.microsoft.com/office/drawing/2014/main" val="1323171165"/>
                    </a:ext>
                  </a:extLst>
                </a:gridCol>
                <a:gridCol w="673100">
                  <a:extLst>
                    <a:ext uri="{9D8B030D-6E8A-4147-A177-3AD203B41FA5}">
                      <a16:colId xmlns:a16="http://schemas.microsoft.com/office/drawing/2014/main" val="2035057526"/>
                    </a:ext>
                  </a:extLst>
                </a:gridCol>
              </a:tblGrid>
              <a:tr h="161925">
                <a:tc>
                  <a:txBody>
                    <a:bodyPr/>
                    <a:lstStyle/>
                    <a:p>
                      <a:pPr algn="r" fontAlgn="b"/>
                      <a:endParaRPr lang="da-DK"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t"/>
                      <a:r>
                        <a:rPr lang="da-DK" sz="900" u="none" strike="noStrike" dirty="0">
                          <a:effectLst/>
                        </a:rPr>
                        <a:t>Var du tilfreds med vores betjening i dag? </a:t>
                      </a:r>
                      <a:endParaRPr lang="da-DK" sz="900" b="1" i="0" u="none" strike="noStrike" dirty="0">
                        <a:solidFill>
                          <a:srgbClr val="000000"/>
                        </a:solidFill>
                        <a:effectLst/>
                        <a:latin typeface="Arial" panose="020B0604020202020204" pitchFamily="34" charset="0"/>
                      </a:endParaRPr>
                    </a:p>
                  </a:txBody>
                  <a:tcPr marL="9525" marR="9525" marT="9525" marB="0"/>
                </a:tc>
                <a:tc>
                  <a:txBody>
                    <a:bodyPr/>
                    <a:lstStyle/>
                    <a:p>
                      <a:pPr algn="l" fontAlgn="b"/>
                      <a:r>
                        <a:rPr lang="da-DK" sz="900" u="none" strike="noStrike">
                          <a:effectLst/>
                        </a:rPr>
                        <a:t>Antal</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a-DK" sz="900" u="none" strike="noStrike">
                          <a:effectLst/>
                        </a:rPr>
                        <a:t>Procent</a:t>
                      </a:r>
                      <a:endParaRPr lang="da-DK"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92229296"/>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1. </a:t>
                      </a:r>
                      <a:r>
                        <a:rPr lang="da-DK" sz="900" u="none" strike="noStrike" dirty="0" smtClean="0">
                          <a:effectLst/>
                        </a:rPr>
                        <a:t>Meget </a:t>
                      </a:r>
                      <a:r>
                        <a:rPr lang="da-DK" sz="900" u="none" strike="noStrike" dirty="0">
                          <a:effectLst/>
                        </a:rPr>
                        <a:t>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105</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92,92%</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67062922"/>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2. 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8</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7,08%</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76699424"/>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3. Nogenlunde 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0</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61731188"/>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4. Utilfreds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0</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217707246"/>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5. Meget utilfreds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0</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86303216"/>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a-DK" sz="900" u="none" strike="noStrike">
                          <a:effectLst/>
                        </a:rPr>
                        <a:t>Total</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113</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dirty="0">
                          <a:effectLst/>
                        </a:rPr>
                        <a:t>100%</a:t>
                      </a:r>
                      <a:endParaRPr lang="da-DK"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66322370"/>
                  </a:ext>
                </a:extLst>
              </a:tr>
            </a:tbl>
          </a:graphicData>
        </a:graphic>
      </p:graphicFrame>
    </p:spTree>
    <p:extLst>
      <p:ext uri="{BB962C8B-B14F-4D97-AF65-F5344CB8AC3E}">
        <p14:creationId xmlns:p14="http://schemas.microsoft.com/office/powerpoint/2010/main" val="3013647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671894" y="724968"/>
            <a:ext cx="5357109" cy="646331"/>
          </a:xfrm>
          <a:prstGeom prst="rect">
            <a:avLst/>
          </a:prstGeom>
          <a:noFill/>
        </p:spPr>
        <p:txBody>
          <a:bodyPr wrap="none" lIns="91440" tIns="45720" rIns="91440" bIns="45720">
            <a:spAutoFit/>
          </a:bodyPr>
          <a:lstStyle/>
          <a:p>
            <a:pPr algn="ctr"/>
            <a:r>
              <a:rPr lang="da-DK" sz="3600" dirty="0" err="1">
                <a:ln w="0"/>
                <a:solidFill>
                  <a:schemeClr val="accent1"/>
                </a:solidFill>
                <a:effectLst>
                  <a:outerShdw blurRad="38100" dist="25400" dir="5400000" algn="ctr" rotWithShape="0">
                    <a:srgbClr val="6E747A">
                      <a:alpha val="43000"/>
                    </a:srgbClr>
                  </a:outerShdw>
                </a:effectLst>
              </a:rPr>
              <a:t>SIRIs</a:t>
            </a:r>
            <a:r>
              <a:rPr lang="da-DK" sz="3600" dirty="0">
                <a:ln w="0"/>
                <a:solidFill>
                  <a:schemeClr val="accent1"/>
                </a:solidFill>
                <a:effectLst>
                  <a:outerShdw blurRad="38100" dist="25400" dir="5400000" algn="ctr" rotWithShape="0">
                    <a:srgbClr val="6E747A">
                      <a:alpha val="43000"/>
                    </a:srgbClr>
                  </a:outerShdw>
                </a:effectLst>
              </a:rPr>
              <a:t> Borgercenter i Odense</a:t>
            </a:r>
          </a:p>
        </p:txBody>
      </p:sp>
      <p:graphicFrame>
        <p:nvGraphicFramePr>
          <p:cNvPr id="5" name="Diagram 4"/>
          <p:cNvGraphicFramePr/>
          <p:nvPr>
            <p:extLst/>
          </p:nvPr>
        </p:nvGraphicFramePr>
        <p:xfrm>
          <a:off x="7120682" y="2024864"/>
          <a:ext cx="3859917" cy="3045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 5"/>
          <p:cNvGraphicFramePr>
            <a:graphicFrameLocks noGrp="1"/>
          </p:cNvGraphicFramePr>
          <p:nvPr>
            <p:extLst>
              <p:ext uri="{D42A27DB-BD31-4B8C-83A1-F6EECF244321}">
                <p14:modId xmlns:p14="http://schemas.microsoft.com/office/powerpoint/2010/main" val="2802961648"/>
              </p:ext>
            </p:extLst>
          </p:nvPr>
        </p:nvGraphicFramePr>
        <p:xfrm>
          <a:off x="490975" y="2433975"/>
          <a:ext cx="6083300" cy="1224915"/>
        </p:xfrm>
        <a:graphic>
          <a:graphicData uri="http://schemas.openxmlformats.org/drawingml/2006/table">
            <a:tbl>
              <a:tblPr>
                <a:tableStyleId>{5C22544A-7EE6-4342-B048-85BDC9FD1C3A}</a:tableStyleId>
              </a:tblPr>
              <a:tblGrid>
                <a:gridCol w="381000">
                  <a:extLst>
                    <a:ext uri="{9D8B030D-6E8A-4147-A177-3AD203B41FA5}">
                      <a16:colId xmlns:a16="http://schemas.microsoft.com/office/drawing/2014/main" val="443986034"/>
                    </a:ext>
                  </a:extLst>
                </a:gridCol>
                <a:gridCol w="3810000">
                  <a:extLst>
                    <a:ext uri="{9D8B030D-6E8A-4147-A177-3AD203B41FA5}">
                      <a16:colId xmlns:a16="http://schemas.microsoft.com/office/drawing/2014/main" val="717578643"/>
                    </a:ext>
                  </a:extLst>
                </a:gridCol>
                <a:gridCol w="1219200">
                  <a:extLst>
                    <a:ext uri="{9D8B030D-6E8A-4147-A177-3AD203B41FA5}">
                      <a16:colId xmlns:a16="http://schemas.microsoft.com/office/drawing/2014/main" val="3012777915"/>
                    </a:ext>
                  </a:extLst>
                </a:gridCol>
                <a:gridCol w="673100">
                  <a:extLst>
                    <a:ext uri="{9D8B030D-6E8A-4147-A177-3AD203B41FA5}">
                      <a16:colId xmlns:a16="http://schemas.microsoft.com/office/drawing/2014/main" val="2853332305"/>
                    </a:ext>
                  </a:extLst>
                </a:gridCol>
              </a:tblGrid>
              <a:tr h="161925">
                <a:tc>
                  <a:txBody>
                    <a:bodyPr/>
                    <a:lstStyle/>
                    <a:p>
                      <a:pPr algn="r" fontAlgn="b"/>
                      <a:endParaRPr lang="da-DK"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t"/>
                      <a:r>
                        <a:rPr lang="da-DK" sz="900" u="none" strike="noStrike">
                          <a:effectLst/>
                        </a:rPr>
                        <a:t>Var du tilfreds med vores betjening i dag? </a:t>
                      </a:r>
                      <a:endParaRPr lang="da-DK" sz="900" b="1" i="0" u="none" strike="noStrike">
                        <a:solidFill>
                          <a:srgbClr val="000000"/>
                        </a:solidFill>
                        <a:effectLst/>
                        <a:latin typeface="Arial" panose="020B0604020202020204" pitchFamily="34" charset="0"/>
                      </a:endParaRPr>
                    </a:p>
                  </a:txBody>
                  <a:tcPr marL="9525" marR="9525" marT="9525" marB="0"/>
                </a:tc>
                <a:tc>
                  <a:txBody>
                    <a:bodyPr/>
                    <a:lstStyle/>
                    <a:p>
                      <a:pPr algn="l" fontAlgn="b"/>
                      <a:r>
                        <a:rPr lang="da-DK" sz="900" u="none" strike="noStrike">
                          <a:effectLst/>
                        </a:rPr>
                        <a:t>Antal</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a-DK" sz="900" u="none" strike="noStrike">
                          <a:effectLst/>
                        </a:rPr>
                        <a:t>Procent</a:t>
                      </a:r>
                      <a:endParaRPr lang="da-DK"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719222977"/>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1. </a:t>
                      </a:r>
                      <a:r>
                        <a:rPr lang="da-DK" sz="900" u="none" strike="noStrike" dirty="0" smtClean="0">
                          <a:effectLst/>
                        </a:rPr>
                        <a:t>Meget </a:t>
                      </a:r>
                      <a:r>
                        <a:rPr lang="da-DK" sz="900" u="none" strike="noStrike" dirty="0">
                          <a:effectLst/>
                        </a:rPr>
                        <a:t>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49</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89,09%</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41892768"/>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2. 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dirty="0">
                          <a:effectLst/>
                        </a:rPr>
                        <a:t>4</a:t>
                      </a:r>
                      <a:endParaRPr lang="da-DK"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7,27%</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57947822"/>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3. Nogenlunde 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1</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1,82%</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186451075"/>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4. Utilfreds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0</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36480356"/>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5. Meget utilfreds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1</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1,82%</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44795449"/>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a-DK" sz="900" u="none" strike="noStrike">
                          <a:effectLst/>
                        </a:rPr>
                        <a:t>Total</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55</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dirty="0">
                          <a:effectLst/>
                        </a:rPr>
                        <a:t>100%</a:t>
                      </a:r>
                      <a:endParaRPr lang="da-DK"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473280472"/>
                  </a:ext>
                </a:extLst>
              </a:tr>
            </a:tbl>
          </a:graphicData>
        </a:graphic>
      </p:graphicFrame>
    </p:spTree>
    <p:extLst>
      <p:ext uri="{BB962C8B-B14F-4D97-AF65-F5344CB8AC3E}">
        <p14:creationId xmlns:p14="http://schemas.microsoft.com/office/powerpoint/2010/main" val="2153108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660610" y="724968"/>
            <a:ext cx="5379678" cy="646331"/>
          </a:xfrm>
          <a:prstGeom prst="rect">
            <a:avLst/>
          </a:prstGeom>
          <a:noFill/>
        </p:spPr>
        <p:txBody>
          <a:bodyPr wrap="none" lIns="91440" tIns="45720" rIns="91440" bIns="45720">
            <a:spAutoFit/>
          </a:bodyPr>
          <a:lstStyle/>
          <a:p>
            <a:pPr algn="ctr"/>
            <a:r>
              <a:rPr lang="da-DK" sz="3600" dirty="0" err="1">
                <a:ln w="0"/>
                <a:solidFill>
                  <a:schemeClr val="accent1"/>
                </a:solidFill>
                <a:effectLst>
                  <a:outerShdw blurRad="38100" dist="25400" dir="5400000" algn="ctr" rotWithShape="0">
                    <a:srgbClr val="6E747A">
                      <a:alpha val="43000"/>
                    </a:srgbClr>
                  </a:outerShdw>
                </a:effectLst>
              </a:rPr>
              <a:t>SIRIs</a:t>
            </a:r>
            <a:r>
              <a:rPr lang="da-DK" sz="3600" dirty="0">
                <a:ln w="0"/>
                <a:solidFill>
                  <a:schemeClr val="accent1"/>
                </a:solidFill>
                <a:effectLst>
                  <a:outerShdw blurRad="38100" dist="25400" dir="5400000" algn="ctr" rotWithShape="0">
                    <a:srgbClr val="6E747A">
                      <a:alpha val="43000"/>
                    </a:srgbClr>
                  </a:outerShdw>
                </a:effectLst>
              </a:rPr>
              <a:t> Borgercenter i Aalborg</a:t>
            </a:r>
          </a:p>
        </p:txBody>
      </p:sp>
      <p:graphicFrame>
        <p:nvGraphicFramePr>
          <p:cNvPr id="5" name="Diagram 4"/>
          <p:cNvGraphicFramePr/>
          <p:nvPr>
            <p:extLst/>
          </p:nvPr>
        </p:nvGraphicFramePr>
        <p:xfrm>
          <a:off x="7120682" y="2024864"/>
          <a:ext cx="3859917" cy="3045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 5"/>
          <p:cNvGraphicFramePr>
            <a:graphicFrameLocks noGrp="1"/>
          </p:cNvGraphicFramePr>
          <p:nvPr>
            <p:extLst>
              <p:ext uri="{D42A27DB-BD31-4B8C-83A1-F6EECF244321}">
                <p14:modId xmlns:p14="http://schemas.microsoft.com/office/powerpoint/2010/main" val="2475891127"/>
              </p:ext>
            </p:extLst>
          </p:nvPr>
        </p:nvGraphicFramePr>
        <p:xfrm>
          <a:off x="498162" y="2430265"/>
          <a:ext cx="6083300" cy="1224915"/>
        </p:xfrm>
        <a:graphic>
          <a:graphicData uri="http://schemas.openxmlformats.org/drawingml/2006/table">
            <a:tbl>
              <a:tblPr>
                <a:tableStyleId>{5C22544A-7EE6-4342-B048-85BDC9FD1C3A}</a:tableStyleId>
              </a:tblPr>
              <a:tblGrid>
                <a:gridCol w="381000">
                  <a:extLst>
                    <a:ext uri="{9D8B030D-6E8A-4147-A177-3AD203B41FA5}">
                      <a16:colId xmlns:a16="http://schemas.microsoft.com/office/drawing/2014/main" val="3060505406"/>
                    </a:ext>
                  </a:extLst>
                </a:gridCol>
                <a:gridCol w="3810000">
                  <a:extLst>
                    <a:ext uri="{9D8B030D-6E8A-4147-A177-3AD203B41FA5}">
                      <a16:colId xmlns:a16="http://schemas.microsoft.com/office/drawing/2014/main" val="1135815359"/>
                    </a:ext>
                  </a:extLst>
                </a:gridCol>
                <a:gridCol w="1219200">
                  <a:extLst>
                    <a:ext uri="{9D8B030D-6E8A-4147-A177-3AD203B41FA5}">
                      <a16:colId xmlns:a16="http://schemas.microsoft.com/office/drawing/2014/main" val="4122842643"/>
                    </a:ext>
                  </a:extLst>
                </a:gridCol>
                <a:gridCol w="673100">
                  <a:extLst>
                    <a:ext uri="{9D8B030D-6E8A-4147-A177-3AD203B41FA5}">
                      <a16:colId xmlns:a16="http://schemas.microsoft.com/office/drawing/2014/main" val="3862818470"/>
                    </a:ext>
                  </a:extLst>
                </a:gridCol>
              </a:tblGrid>
              <a:tr h="161925">
                <a:tc>
                  <a:txBody>
                    <a:bodyPr/>
                    <a:lstStyle/>
                    <a:p>
                      <a:pPr algn="r" fontAlgn="b"/>
                      <a:endParaRPr lang="da-DK"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t"/>
                      <a:r>
                        <a:rPr lang="da-DK" sz="900" u="none" strike="noStrike">
                          <a:effectLst/>
                        </a:rPr>
                        <a:t>Var du tilfreds med vores betjening i dag? </a:t>
                      </a:r>
                      <a:endParaRPr lang="da-DK" sz="900" b="1" i="0" u="none" strike="noStrike">
                        <a:solidFill>
                          <a:srgbClr val="000000"/>
                        </a:solidFill>
                        <a:effectLst/>
                        <a:latin typeface="Arial" panose="020B0604020202020204" pitchFamily="34" charset="0"/>
                      </a:endParaRPr>
                    </a:p>
                  </a:txBody>
                  <a:tcPr marL="9525" marR="9525" marT="9525" marB="0"/>
                </a:tc>
                <a:tc>
                  <a:txBody>
                    <a:bodyPr/>
                    <a:lstStyle/>
                    <a:p>
                      <a:pPr algn="l" fontAlgn="b"/>
                      <a:r>
                        <a:rPr lang="da-DK" sz="900" u="none" strike="noStrike">
                          <a:effectLst/>
                        </a:rPr>
                        <a:t>Antal</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a-DK" sz="900" u="none" strike="noStrike">
                          <a:effectLst/>
                        </a:rPr>
                        <a:t>Procent</a:t>
                      </a:r>
                      <a:endParaRPr lang="da-DK"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832860925"/>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1. </a:t>
                      </a:r>
                      <a:r>
                        <a:rPr lang="da-DK" sz="900" u="none" strike="noStrike" dirty="0" smtClean="0">
                          <a:effectLst/>
                        </a:rPr>
                        <a:t>Meget </a:t>
                      </a:r>
                      <a:r>
                        <a:rPr lang="da-DK" sz="900" u="none" strike="noStrike" dirty="0">
                          <a:effectLst/>
                        </a:rPr>
                        <a:t>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24</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85,71%</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36576082"/>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2. 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4</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14,29%</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614544268"/>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3. Nogenlunde 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0</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658984811"/>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4. Utilfreds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0</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743026172"/>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5. Meget utilfreds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0</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701727014"/>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a-DK" sz="900" u="none" strike="noStrike">
                          <a:effectLst/>
                        </a:rPr>
                        <a:t>Total</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28</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dirty="0">
                          <a:effectLst/>
                        </a:rPr>
                        <a:t>100%</a:t>
                      </a:r>
                      <a:endParaRPr lang="da-DK"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062759044"/>
                  </a:ext>
                </a:extLst>
              </a:tr>
            </a:tbl>
          </a:graphicData>
        </a:graphic>
      </p:graphicFrame>
    </p:spTree>
    <p:extLst>
      <p:ext uri="{BB962C8B-B14F-4D97-AF65-F5344CB8AC3E}">
        <p14:creationId xmlns:p14="http://schemas.microsoft.com/office/powerpoint/2010/main" val="3048487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3706296" y="724968"/>
            <a:ext cx="5288307" cy="646331"/>
          </a:xfrm>
          <a:prstGeom prst="rect">
            <a:avLst/>
          </a:prstGeom>
          <a:noFill/>
        </p:spPr>
        <p:txBody>
          <a:bodyPr wrap="none" lIns="91440" tIns="45720" rIns="91440" bIns="45720">
            <a:spAutoFit/>
          </a:bodyPr>
          <a:lstStyle/>
          <a:p>
            <a:pPr algn="ctr"/>
            <a:r>
              <a:rPr lang="da-DK" sz="3600" dirty="0" err="1">
                <a:ln w="0"/>
                <a:solidFill>
                  <a:schemeClr val="accent1"/>
                </a:solidFill>
                <a:effectLst>
                  <a:outerShdw blurRad="38100" dist="25400" dir="5400000" algn="ctr" rotWithShape="0">
                    <a:srgbClr val="6E747A">
                      <a:alpha val="43000"/>
                    </a:srgbClr>
                  </a:outerShdw>
                </a:effectLst>
              </a:rPr>
              <a:t>SIRIs</a:t>
            </a:r>
            <a:r>
              <a:rPr lang="da-DK" sz="3600" dirty="0">
                <a:ln w="0"/>
                <a:solidFill>
                  <a:schemeClr val="accent1"/>
                </a:solidFill>
                <a:effectLst>
                  <a:outerShdw blurRad="38100" dist="25400" dir="5400000" algn="ctr" rotWithShape="0">
                    <a:srgbClr val="6E747A">
                      <a:alpha val="43000"/>
                    </a:srgbClr>
                  </a:outerShdw>
                </a:effectLst>
              </a:rPr>
              <a:t> Borgercenter i Esbjerg</a:t>
            </a:r>
          </a:p>
        </p:txBody>
      </p:sp>
      <p:graphicFrame>
        <p:nvGraphicFramePr>
          <p:cNvPr id="7" name="Diagram 6"/>
          <p:cNvGraphicFramePr/>
          <p:nvPr>
            <p:extLst/>
          </p:nvPr>
        </p:nvGraphicFramePr>
        <p:xfrm>
          <a:off x="7120682" y="2024864"/>
          <a:ext cx="3859917" cy="3045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el 7"/>
          <p:cNvGraphicFramePr>
            <a:graphicFrameLocks noGrp="1"/>
          </p:cNvGraphicFramePr>
          <p:nvPr>
            <p:extLst>
              <p:ext uri="{D42A27DB-BD31-4B8C-83A1-F6EECF244321}">
                <p14:modId xmlns:p14="http://schemas.microsoft.com/office/powerpoint/2010/main" val="426674969"/>
              </p:ext>
            </p:extLst>
          </p:nvPr>
        </p:nvGraphicFramePr>
        <p:xfrm>
          <a:off x="499304" y="2430058"/>
          <a:ext cx="6083300" cy="1224915"/>
        </p:xfrm>
        <a:graphic>
          <a:graphicData uri="http://schemas.openxmlformats.org/drawingml/2006/table">
            <a:tbl>
              <a:tblPr>
                <a:tableStyleId>{5C22544A-7EE6-4342-B048-85BDC9FD1C3A}</a:tableStyleId>
              </a:tblPr>
              <a:tblGrid>
                <a:gridCol w="381000">
                  <a:extLst>
                    <a:ext uri="{9D8B030D-6E8A-4147-A177-3AD203B41FA5}">
                      <a16:colId xmlns:a16="http://schemas.microsoft.com/office/drawing/2014/main" val="2816135504"/>
                    </a:ext>
                  </a:extLst>
                </a:gridCol>
                <a:gridCol w="3810000">
                  <a:extLst>
                    <a:ext uri="{9D8B030D-6E8A-4147-A177-3AD203B41FA5}">
                      <a16:colId xmlns:a16="http://schemas.microsoft.com/office/drawing/2014/main" val="1525888393"/>
                    </a:ext>
                  </a:extLst>
                </a:gridCol>
                <a:gridCol w="1219200">
                  <a:extLst>
                    <a:ext uri="{9D8B030D-6E8A-4147-A177-3AD203B41FA5}">
                      <a16:colId xmlns:a16="http://schemas.microsoft.com/office/drawing/2014/main" val="1073825709"/>
                    </a:ext>
                  </a:extLst>
                </a:gridCol>
                <a:gridCol w="673100">
                  <a:extLst>
                    <a:ext uri="{9D8B030D-6E8A-4147-A177-3AD203B41FA5}">
                      <a16:colId xmlns:a16="http://schemas.microsoft.com/office/drawing/2014/main" val="3241850833"/>
                    </a:ext>
                  </a:extLst>
                </a:gridCol>
              </a:tblGrid>
              <a:tr h="161925">
                <a:tc>
                  <a:txBody>
                    <a:bodyPr/>
                    <a:lstStyle/>
                    <a:p>
                      <a:pPr algn="r" fontAlgn="b"/>
                      <a:endParaRPr lang="da-DK"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t"/>
                      <a:r>
                        <a:rPr lang="da-DK" sz="900" u="none" strike="noStrike" dirty="0">
                          <a:effectLst/>
                        </a:rPr>
                        <a:t>Var du tilfreds med vores betjening i dag? </a:t>
                      </a:r>
                      <a:endParaRPr lang="da-DK" sz="900" b="1" i="0" u="none" strike="noStrike" dirty="0">
                        <a:solidFill>
                          <a:srgbClr val="000000"/>
                        </a:solidFill>
                        <a:effectLst/>
                        <a:latin typeface="Arial" panose="020B0604020202020204" pitchFamily="34" charset="0"/>
                      </a:endParaRPr>
                    </a:p>
                  </a:txBody>
                  <a:tcPr marL="9525" marR="9525" marT="9525" marB="0"/>
                </a:tc>
                <a:tc>
                  <a:txBody>
                    <a:bodyPr/>
                    <a:lstStyle/>
                    <a:p>
                      <a:pPr algn="l" fontAlgn="b"/>
                      <a:r>
                        <a:rPr lang="da-DK" sz="900" u="none" strike="noStrike" dirty="0">
                          <a:effectLst/>
                        </a:rPr>
                        <a:t>Antal</a:t>
                      </a:r>
                      <a:endParaRPr lang="da-DK"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da-DK" sz="900" u="none" strike="noStrike">
                          <a:effectLst/>
                        </a:rPr>
                        <a:t>Procent</a:t>
                      </a:r>
                      <a:endParaRPr lang="da-DK"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67483669"/>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1. </a:t>
                      </a:r>
                      <a:r>
                        <a:rPr lang="da-DK" sz="900" u="none" strike="noStrike" dirty="0" smtClean="0">
                          <a:effectLst/>
                        </a:rPr>
                        <a:t>Meget </a:t>
                      </a:r>
                      <a:r>
                        <a:rPr lang="da-DK" sz="900" u="none" strike="noStrike" dirty="0">
                          <a:effectLst/>
                        </a:rPr>
                        <a:t>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dirty="0">
                          <a:effectLst/>
                        </a:rPr>
                        <a:t>46</a:t>
                      </a:r>
                      <a:endParaRPr lang="da-DK"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88,46%</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817779429"/>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2. 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dirty="0">
                          <a:effectLst/>
                        </a:rPr>
                        <a:t>6</a:t>
                      </a:r>
                      <a:endParaRPr lang="da-DK"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11,54%</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680997241"/>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3. Nogenlunde 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dirty="0">
                          <a:effectLst/>
                        </a:rPr>
                        <a:t>0</a:t>
                      </a:r>
                      <a:endParaRPr lang="da-DK"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787011293"/>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4. Utilfreds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dirty="0">
                          <a:effectLst/>
                        </a:rPr>
                        <a:t>0</a:t>
                      </a:r>
                      <a:endParaRPr lang="da-DK"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761358205"/>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5. Meget utilfreds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0</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422921718"/>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a-DK" sz="900" u="none" strike="noStrike" dirty="0">
                          <a:effectLst/>
                        </a:rPr>
                        <a:t>Total</a:t>
                      </a:r>
                      <a:endParaRPr lang="da-DK"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52</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dirty="0">
                          <a:effectLst/>
                        </a:rPr>
                        <a:t>100%</a:t>
                      </a:r>
                      <a:endParaRPr lang="da-DK"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895577183"/>
                  </a:ext>
                </a:extLst>
              </a:tr>
            </a:tbl>
          </a:graphicData>
        </a:graphic>
      </p:graphicFrame>
    </p:spTree>
    <p:extLst>
      <p:ext uri="{BB962C8B-B14F-4D97-AF65-F5344CB8AC3E}">
        <p14:creationId xmlns:p14="http://schemas.microsoft.com/office/powerpoint/2010/main" val="3053160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293523" y="724968"/>
            <a:ext cx="6113853" cy="646331"/>
          </a:xfrm>
          <a:prstGeom prst="rect">
            <a:avLst/>
          </a:prstGeom>
          <a:noFill/>
        </p:spPr>
        <p:txBody>
          <a:bodyPr wrap="none" lIns="91440" tIns="45720" rIns="91440" bIns="45720">
            <a:spAutoFit/>
          </a:bodyPr>
          <a:lstStyle/>
          <a:p>
            <a:pPr algn="ctr"/>
            <a:r>
              <a:rPr lang="da-DK" sz="3600" dirty="0" err="1">
                <a:ln w="0"/>
                <a:solidFill>
                  <a:schemeClr val="accent1"/>
                </a:solidFill>
                <a:effectLst>
                  <a:outerShdw blurRad="38100" dist="25400" dir="5400000" algn="ctr" rotWithShape="0">
                    <a:srgbClr val="6E747A">
                      <a:alpha val="43000"/>
                    </a:srgbClr>
                  </a:outerShdw>
                </a:effectLst>
              </a:rPr>
              <a:t>SIRIs</a:t>
            </a:r>
            <a:r>
              <a:rPr lang="da-DK" sz="3600" dirty="0">
                <a:ln w="0"/>
                <a:solidFill>
                  <a:schemeClr val="accent1"/>
                </a:solidFill>
                <a:effectLst>
                  <a:outerShdw blurRad="38100" dist="25400" dir="5400000" algn="ctr" rotWithShape="0">
                    <a:srgbClr val="6E747A">
                      <a:alpha val="43000"/>
                    </a:srgbClr>
                  </a:outerShdw>
                </a:effectLst>
              </a:rPr>
              <a:t> Borgercenter i Sønderborg</a:t>
            </a:r>
          </a:p>
        </p:txBody>
      </p:sp>
      <p:graphicFrame>
        <p:nvGraphicFramePr>
          <p:cNvPr id="5" name="Diagram 4"/>
          <p:cNvGraphicFramePr/>
          <p:nvPr>
            <p:extLst/>
          </p:nvPr>
        </p:nvGraphicFramePr>
        <p:xfrm>
          <a:off x="7120682" y="2024864"/>
          <a:ext cx="3859917" cy="3045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 5"/>
          <p:cNvGraphicFramePr>
            <a:graphicFrameLocks noGrp="1"/>
          </p:cNvGraphicFramePr>
          <p:nvPr>
            <p:extLst>
              <p:ext uri="{D42A27DB-BD31-4B8C-83A1-F6EECF244321}">
                <p14:modId xmlns:p14="http://schemas.microsoft.com/office/powerpoint/2010/main" val="2654876019"/>
              </p:ext>
            </p:extLst>
          </p:nvPr>
        </p:nvGraphicFramePr>
        <p:xfrm>
          <a:off x="500259" y="2433364"/>
          <a:ext cx="6083300" cy="1224915"/>
        </p:xfrm>
        <a:graphic>
          <a:graphicData uri="http://schemas.openxmlformats.org/drawingml/2006/table">
            <a:tbl>
              <a:tblPr>
                <a:tableStyleId>{5C22544A-7EE6-4342-B048-85BDC9FD1C3A}</a:tableStyleId>
              </a:tblPr>
              <a:tblGrid>
                <a:gridCol w="381000">
                  <a:extLst>
                    <a:ext uri="{9D8B030D-6E8A-4147-A177-3AD203B41FA5}">
                      <a16:colId xmlns:a16="http://schemas.microsoft.com/office/drawing/2014/main" val="3702262135"/>
                    </a:ext>
                  </a:extLst>
                </a:gridCol>
                <a:gridCol w="3810000">
                  <a:extLst>
                    <a:ext uri="{9D8B030D-6E8A-4147-A177-3AD203B41FA5}">
                      <a16:colId xmlns:a16="http://schemas.microsoft.com/office/drawing/2014/main" val="3503617740"/>
                    </a:ext>
                  </a:extLst>
                </a:gridCol>
                <a:gridCol w="1219200">
                  <a:extLst>
                    <a:ext uri="{9D8B030D-6E8A-4147-A177-3AD203B41FA5}">
                      <a16:colId xmlns:a16="http://schemas.microsoft.com/office/drawing/2014/main" val="3309322624"/>
                    </a:ext>
                  </a:extLst>
                </a:gridCol>
                <a:gridCol w="673100">
                  <a:extLst>
                    <a:ext uri="{9D8B030D-6E8A-4147-A177-3AD203B41FA5}">
                      <a16:colId xmlns:a16="http://schemas.microsoft.com/office/drawing/2014/main" val="3770695016"/>
                    </a:ext>
                  </a:extLst>
                </a:gridCol>
              </a:tblGrid>
              <a:tr h="161925">
                <a:tc>
                  <a:txBody>
                    <a:bodyPr/>
                    <a:lstStyle/>
                    <a:p>
                      <a:pPr algn="r" fontAlgn="b"/>
                      <a:endParaRPr lang="da-DK"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t"/>
                      <a:r>
                        <a:rPr lang="da-DK" sz="900" u="none" strike="noStrike" dirty="0">
                          <a:effectLst/>
                        </a:rPr>
                        <a:t>Var du tilfreds med vores betjening i dag? </a:t>
                      </a:r>
                      <a:endParaRPr lang="da-DK" sz="900" b="1" i="0" u="none" strike="noStrike" dirty="0">
                        <a:solidFill>
                          <a:srgbClr val="000000"/>
                        </a:solidFill>
                        <a:effectLst/>
                        <a:latin typeface="Arial" panose="020B0604020202020204" pitchFamily="34" charset="0"/>
                      </a:endParaRPr>
                    </a:p>
                  </a:txBody>
                  <a:tcPr marL="9525" marR="9525" marT="9525" marB="0"/>
                </a:tc>
                <a:tc>
                  <a:txBody>
                    <a:bodyPr/>
                    <a:lstStyle/>
                    <a:p>
                      <a:pPr algn="l" fontAlgn="b"/>
                      <a:r>
                        <a:rPr lang="da-DK" sz="900" u="none" strike="noStrike">
                          <a:effectLst/>
                        </a:rPr>
                        <a:t>Antal</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da-DK" sz="900" u="none" strike="noStrike">
                          <a:effectLst/>
                        </a:rPr>
                        <a:t>Procent</a:t>
                      </a:r>
                      <a:endParaRPr lang="da-DK" sz="900" b="1"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65583347"/>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1. </a:t>
                      </a:r>
                      <a:r>
                        <a:rPr lang="da-DK" sz="900" u="none" strike="noStrike" dirty="0" smtClean="0">
                          <a:effectLst/>
                        </a:rPr>
                        <a:t>Meget </a:t>
                      </a:r>
                      <a:r>
                        <a:rPr lang="da-DK" sz="900" u="none" strike="noStrike" dirty="0">
                          <a:effectLst/>
                        </a:rPr>
                        <a:t>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43</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89,58%</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2091148"/>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2. 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5</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10,42%</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553018276"/>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3. Nogenlunde 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0</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81959889"/>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a:effectLst/>
                        </a:rPr>
                        <a:t>4. Utilfreds</a:t>
                      </a:r>
                      <a:endParaRPr lang="da-DK" sz="900" b="0" i="0" u="none" strike="noStrike">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0</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4500296"/>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da-DK" sz="900" u="none" strike="noStrike" dirty="0">
                          <a:effectLst/>
                        </a:rPr>
                        <a:t>5. Meget utilfreds</a:t>
                      </a:r>
                      <a:endParaRPr lang="da-DK" sz="900" b="0" i="0" u="none" strike="noStrike" dirty="0">
                        <a:solidFill>
                          <a:srgbClr val="000000"/>
                        </a:solidFill>
                        <a:effectLst/>
                        <a:latin typeface="Arial" panose="020B0604020202020204" pitchFamily="34" charset="0"/>
                      </a:endParaRPr>
                    </a:p>
                  </a:txBody>
                  <a:tcPr marL="9525" marR="9525" marT="9525" marB="0"/>
                </a:tc>
                <a:tc>
                  <a:txBody>
                    <a:bodyPr/>
                    <a:lstStyle/>
                    <a:p>
                      <a:pPr algn="r" fontAlgn="b"/>
                      <a:r>
                        <a:rPr lang="da-DK" sz="900" u="none" strike="noStrike">
                          <a:effectLst/>
                        </a:rPr>
                        <a:t>0</a:t>
                      </a:r>
                      <a:endParaRPr lang="da-DK" sz="9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0,00%</a:t>
                      </a:r>
                      <a:endParaRPr lang="da-DK" sz="9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268923869"/>
                  </a:ext>
                </a:extLst>
              </a:tr>
              <a:tr h="161925">
                <a:tc>
                  <a:txBody>
                    <a:bodyPr/>
                    <a:lstStyle/>
                    <a:p>
                      <a:pPr algn="l" fontAlgn="b"/>
                      <a:endParaRPr lang="da-DK"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da-DK" sz="900" u="none" strike="noStrike" dirty="0">
                          <a:effectLst/>
                        </a:rPr>
                        <a:t>Total</a:t>
                      </a:r>
                      <a:endParaRPr lang="da-DK"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a:effectLst/>
                        </a:rPr>
                        <a:t>48</a:t>
                      </a:r>
                      <a:endParaRPr lang="da-DK" sz="9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da-DK" sz="900" u="none" strike="noStrike" dirty="0">
                          <a:effectLst/>
                        </a:rPr>
                        <a:t>100%</a:t>
                      </a:r>
                      <a:endParaRPr lang="da-DK"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54573979"/>
                  </a:ext>
                </a:extLst>
              </a:tr>
            </a:tbl>
          </a:graphicData>
        </a:graphic>
      </p:graphicFrame>
    </p:spTree>
    <p:extLst>
      <p:ext uri="{BB962C8B-B14F-4D97-AF65-F5344CB8AC3E}">
        <p14:creationId xmlns:p14="http://schemas.microsoft.com/office/powerpoint/2010/main" val="1490412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UIBM PPT NY">
  <a:themeElements>
    <a:clrScheme name="SIRI">
      <a:dk1>
        <a:srgbClr val="000000"/>
      </a:dk1>
      <a:lt1>
        <a:srgbClr val="FFFFFF"/>
      </a:lt1>
      <a:dk2>
        <a:srgbClr val="232323"/>
      </a:dk2>
      <a:lt2>
        <a:srgbClr val="F2F2F2"/>
      </a:lt2>
      <a:accent1>
        <a:srgbClr val="056B69"/>
      </a:accent1>
      <a:accent2>
        <a:srgbClr val="0C9DC4"/>
      </a:accent2>
      <a:accent3>
        <a:srgbClr val="F3705A"/>
      </a:accent3>
      <a:accent4>
        <a:srgbClr val="39BA9B"/>
      </a:accent4>
      <a:accent5>
        <a:srgbClr val="05506C"/>
      </a:accent5>
      <a:accent6>
        <a:srgbClr val="B9513F"/>
      </a:accent6>
      <a:hlink>
        <a:srgbClr val="39BA9B"/>
      </a:hlink>
      <a:folHlink>
        <a:srgbClr val="39BA9B"/>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S Standard" id="{F492BB3B-09D6-4E36-8B60-62BCA7CF12B6}" vid="{F1560E55-ABAD-4B99-8F70-C06776A4F494}"/>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UIBM PPT NY.potx</Template>
  <TotalTime>29403</TotalTime>
  <Words>637</Words>
  <Application>Microsoft Office PowerPoint</Application>
  <PresentationFormat>Widescreen</PresentationFormat>
  <Paragraphs>194</Paragraphs>
  <Slides>10</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10</vt:i4>
      </vt:variant>
    </vt:vector>
  </HeadingPairs>
  <TitlesOfParts>
    <vt:vector size="13" baseType="lpstr">
      <vt:lpstr>Arial</vt:lpstr>
      <vt:lpstr>Calibri</vt:lpstr>
      <vt:lpstr>UIBM PPT NY</vt:lpstr>
      <vt:lpstr>Resultater fra brugerundersøgelse</vt:lpstr>
      <vt:lpstr>Om brugerundersøgelsen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Mette Hvid</dc:creator>
  <cp:lastModifiedBy>Maria Djurhuus Petersen</cp:lastModifiedBy>
  <cp:revision>161</cp:revision>
  <cp:lastPrinted>2016-05-01T21:18:53Z</cp:lastPrinted>
  <dcterms:created xsi:type="dcterms:W3CDTF">2016-02-17T10:29:55Z</dcterms:created>
  <dcterms:modified xsi:type="dcterms:W3CDTF">2023-12-07T08:41:05Z</dcterms:modified>
  <cp:contentStatus/>
</cp:coreProperties>
</file>